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13" r:id="rId2"/>
    <p:sldId id="281" r:id="rId3"/>
    <p:sldId id="868" r:id="rId4"/>
    <p:sldId id="952" r:id="rId5"/>
    <p:sldId id="701" r:id="rId6"/>
    <p:sldId id="567" r:id="rId7"/>
    <p:sldId id="723" r:id="rId8"/>
    <p:sldId id="726" r:id="rId9"/>
    <p:sldId id="727" r:id="rId10"/>
    <p:sldId id="831" r:id="rId11"/>
    <p:sldId id="832" r:id="rId12"/>
    <p:sldId id="833" r:id="rId13"/>
    <p:sldId id="834" r:id="rId14"/>
    <p:sldId id="728" r:id="rId15"/>
    <p:sldId id="344" r:id="rId16"/>
    <p:sldId id="735" r:id="rId17"/>
    <p:sldId id="725" r:id="rId18"/>
    <p:sldId id="786" r:id="rId19"/>
    <p:sldId id="787" r:id="rId20"/>
    <p:sldId id="789" r:id="rId21"/>
    <p:sldId id="835" r:id="rId22"/>
    <p:sldId id="790" r:id="rId23"/>
    <p:sldId id="836" r:id="rId24"/>
    <p:sldId id="837" r:id="rId25"/>
    <p:sldId id="791" r:id="rId26"/>
    <p:sldId id="780" r:id="rId27"/>
    <p:sldId id="722" r:id="rId28"/>
    <p:sldId id="781" r:id="rId29"/>
    <p:sldId id="838" r:id="rId30"/>
    <p:sldId id="840" r:id="rId31"/>
    <p:sldId id="841" r:id="rId32"/>
    <p:sldId id="839" r:id="rId33"/>
    <p:sldId id="782" r:id="rId34"/>
    <p:sldId id="785" r:id="rId35"/>
    <p:sldId id="739" r:id="rId36"/>
    <p:sldId id="740" r:id="rId37"/>
    <p:sldId id="842" r:id="rId38"/>
    <p:sldId id="843" r:id="rId39"/>
    <p:sldId id="845" r:id="rId40"/>
    <p:sldId id="846" r:id="rId41"/>
    <p:sldId id="847" r:id="rId42"/>
    <p:sldId id="844" r:id="rId43"/>
    <p:sldId id="830" r:id="rId44"/>
    <p:sldId id="658" r:id="rId45"/>
    <p:sldId id="800" r:id="rId46"/>
    <p:sldId id="801" r:id="rId47"/>
    <p:sldId id="926" r:id="rId48"/>
    <p:sldId id="927" r:id="rId49"/>
    <p:sldId id="810" r:id="rId50"/>
    <p:sldId id="818" r:id="rId51"/>
    <p:sldId id="896" r:id="rId52"/>
    <p:sldId id="928" r:id="rId53"/>
    <p:sldId id="929" r:id="rId54"/>
    <p:sldId id="804" r:id="rId55"/>
    <p:sldId id="824" r:id="rId56"/>
    <p:sldId id="852" r:id="rId57"/>
    <p:sldId id="901" r:id="rId58"/>
    <p:sldId id="931" r:id="rId59"/>
    <p:sldId id="932" r:id="rId60"/>
    <p:sldId id="829" r:id="rId61"/>
    <p:sldId id="825" r:id="rId62"/>
    <p:sldId id="905" r:id="rId63"/>
    <p:sldId id="936" r:id="rId64"/>
    <p:sldId id="934" r:id="rId65"/>
    <p:sldId id="933" r:id="rId66"/>
    <p:sldId id="937" r:id="rId67"/>
    <p:sldId id="938" r:id="rId68"/>
    <p:sldId id="939" r:id="rId69"/>
    <p:sldId id="854" r:id="rId70"/>
    <p:sldId id="891" r:id="rId71"/>
    <p:sldId id="892" r:id="rId72"/>
    <p:sldId id="941" r:id="rId73"/>
    <p:sldId id="947" r:id="rId74"/>
    <p:sldId id="948" r:id="rId75"/>
    <p:sldId id="906" r:id="rId76"/>
    <p:sldId id="907" r:id="rId77"/>
    <p:sldId id="908" r:id="rId78"/>
    <p:sldId id="909" r:id="rId79"/>
    <p:sldId id="910" r:id="rId80"/>
    <p:sldId id="911" r:id="rId81"/>
    <p:sldId id="912" r:id="rId82"/>
    <p:sldId id="913" r:id="rId83"/>
    <p:sldId id="914" r:id="rId84"/>
    <p:sldId id="915" r:id="rId85"/>
    <p:sldId id="916" r:id="rId86"/>
    <p:sldId id="917" r:id="rId87"/>
    <p:sldId id="918" r:id="rId88"/>
    <p:sldId id="920" r:id="rId89"/>
    <p:sldId id="919" r:id="rId90"/>
    <p:sldId id="944" r:id="rId91"/>
    <p:sldId id="945" r:id="rId92"/>
    <p:sldId id="826" r:id="rId93"/>
    <p:sldId id="949" r:id="rId94"/>
    <p:sldId id="828" r:id="rId95"/>
    <p:sldId id="950" r:id="rId9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66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>
      <p:cViewPr>
        <p:scale>
          <a:sx n="125" d="100"/>
          <a:sy n="125" d="100"/>
        </p:scale>
        <p:origin x="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BDBE7-8060-4BD2-8004-D02DC2FAD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A6FE4F-63B3-4F22-BB4C-85BC042E4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F6C805-8FD9-42A9-A28D-319C7FE3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2023-05-19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7F29E6-E839-4A3A-801E-3033AAD3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A7C2B3-FCFB-4A9C-86EB-7903ED5E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32C34-FA88-476D-A413-91B529821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CCEC1B-2F97-47B5-992F-21F9F8CF3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31AC81-F5CC-457F-B939-53B337EB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2023-05-19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22BDF6-B701-473C-ABBF-AFC21320B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A841F8-7786-4B7C-8D0E-E80C199A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63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6F11D4-91FB-407C-A1E4-BC6A14CBF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2414CD-5428-4A5F-A061-F8F827A0D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05DFC3-DBD1-4BB9-B714-6D544D0D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2023-05-19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6281FA-7EAD-4DD0-9BC8-1CB296B6C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4B34A0-8873-4580-91EC-3AB8ED0C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87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998ED-8E9C-4EB4-9A32-99B3AAFB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E6846A-F953-4279-AFCF-A81659271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F5F13-42EA-4846-8177-E32378F2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2023-05-19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D5DC61-28D1-4110-959E-97AFA16D9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46371D-AE40-4CA2-AF48-A06BBA6CA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92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6C349-A1FF-41D0-8A33-0F41956B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EF1797-0112-4F11-BFBF-C6D9B8C67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85D1B0-5112-465B-8C44-5D07ACD3A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2023-05-19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5EDE3-019F-42AE-9A9A-8DF67B01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FFA68-0196-4ED1-A42D-EA3CC99B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674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A3FC8-09F9-42CE-8790-E18D5C44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1A3E5-C56B-42D8-A7AB-4ACD2C473F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BFF8A5-D69D-42B4-9361-7213FD652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E70EF0-446F-41FE-BBF0-D1D03B25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2023-05-19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0A6C66-8B24-4B3C-BF18-1BB32E0C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56DAEA-A9B1-4C3B-A302-E6112B0E7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934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8A61E-9A90-4925-BDF1-5810AFFA8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F670B7-C242-458E-AE41-00EB22BAE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25DF98-AAF4-48AF-86E9-6C66E299C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04CA0D5-2ED5-4381-B6D7-3DA9F339DD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FB12871-D489-46F4-95BD-3C420BD4E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86F719-A866-48CA-AC22-623A32AA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2023-05-19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3032010-5C48-45B4-882C-A17835182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BBE156-E829-4C9A-8E01-EFCF836A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30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6AFC0-EEF5-4622-B11C-77D015251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F1A263-67F5-4577-92CF-18DBC6281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2023-05-19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49DCAF-0770-41E7-8424-93778A813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EC744D-ADA1-4B16-8B32-7DF7C20FB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51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118A9D-F304-48F5-B66D-B29C2AD8E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2023-05-19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27A06E-9093-44E2-A0A0-ECFF9268C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785E2B-0E80-4BE8-8CF9-34443C18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98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B99488-C833-4C67-AADD-EDD1D31D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97DF5-5EA5-4D5B-835E-76B1D8031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96B4E6-9E56-47B1-84D3-6C300EE71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DFDB79-C021-40FA-BE50-4F2472B6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2023-05-19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2228AF-9BBA-4249-9CA8-BDE80271F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24B860-1CF8-42CF-8B96-819672FD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25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07C1E-A6E7-43EE-9A14-FA8E9247B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860C459-AE33-4D91-9823-E8E2CF7C8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869015-ED7B-4027-9370-C0BCF3DCB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2FC59-E821-4A24-86BF-123805296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2023-05-19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D22D5B-0654-4D7E-80D6-E194D6119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BE5E36-6A84-4E6B-9E68-48AF3542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72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B60997-D42C-4029-8209-AF0858972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850F54-B66B-46BB-AE61-02BCB854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46217E-4FBA-45D1-AD24-B5BA2ACA0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2031D-0A5D-44D0-A577-5A2BF77FAB20}" type="datetimeFigureOut">
              <a:rPr lang="zh-CN" altLang="en-US" smtClean="0"/>
              <a:t>2023-05-19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BD0018-CAA1-4488-9AF3-BB895A3FE2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B74FC2-02D2-4FA4-B38A-6C3789972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913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>
            <a:extLst>
              <a:ext uri="{FF2B5EF4-FFF2-40B4-BE49-F238E27FC236}">
                <a16:creationId xmlns:a16="http://schemas.microsoft.com/office/drawing/2014/main" id="{295215EF-3CBC-4710-B012-4A2768D0A7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1268761"/>
            <a:ext cx="91440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7200" b="1" dirty="0">
                <a:solidFill>
                  <a:srgbClr val="0070C0"/>
                </a:solidFill>
              </a:rPr>
              <a:t>《</a:t>
            </a:r>
            <a:r>
              <a:rPr lang="zh-CN" altLang="en-US" sz="7200" b="1" dirty="0">
                <a:solidFill>
                  <a:srgbClr val="0070C0"/>
                </a:solidFill>
              </a:rPr>
              <a:t>计算机组成原理实验</a:t>
            </a:r>
            <a:r>
              <a:rPr lang="en-US" altLang="zh-CN" sz="7200" b="1" dirty="0">
                <a:solidFill>
                  <a:srgbClr val="0070C0"/>
                </a:solidFill>
              </a:rPr>
              <a:t>》</a:t>
            </a:r>
            <a:br>
              <a:rPr lang="en-US" altLang="zh-CN" b="1" dirty="0"/>
            </a:br>
            <a:r>
              <a:rPr lang="zh-CN" altLang="en-US" sz="4000" b="1" dirty="0">
                <a:solidFill>
                  <a:srgbClr val="0070C0"/>
                </a:solidFill>
              </a:rPr>
              <a:t>（第五次）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4099" name="副标题 2">
            <a:extLst>
              <a:ext uri="{FF2B5EF4-FFF2-40B4-BE49-F238E27FC236}">
                <a16:creationId xmlns:a16="http://schemas.microsoft.com/office/drawing/2014/main" id="{2DA7DAB7-E8C0-4043-8A20-FF892A4D1E0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4748213"/>
            <a:ext cx="12192000" cy="1752600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solidFill>
                  <a:srgbClr val="002060"/>
                </a:solidFill>
              </a:rPr>
              <a:t>厦门大学信息学院软件工程系  张海英</a:t>
            </a:r>
            <a:endParaRPr lang="en-US" altLang="zh-CN" sz="2800" b="1" dirty="0">
              <a:solidFill>
                <a:srgbClr val="002060"/>
              </a:solidFill>
            </a:endParaRPr>
          </a:p>
          <a:p>
            <a:pPr eaLnBrk="1" hangingPunct="1"/>
            <a:r>
              <a:rPr lang="en-US" altLang="zh-CN" sz="2800" b="1" dirty="0">
                <a:solidFill>
                  <a:srgbClr val="002060"/>
                </a:solidFill>
              </a:rPr>
              <a:t>2023</a:t>
            </a:r>
            <a:r>
              <a:rPr lang="zh-CN" altLang="en-US" sz="2800" b="1" dirty="0">
                <a:solidFill>
                  <a:srgbClr val="002060"/>
                </a:solidFill>
              </a:rPr>
              <a:t>年</a:t>
            </a:r>
            <a:r>
              <a:rPr lang="en-US" altLang="zh-CN" sz="2800" b="1" dirty="0">
                <a:solidFill>
                  <a:srgbClr val="002060"/>
                </a:solidFill>
              </a:rPr>
              <a:t>5</a:t>
            </a:r>
            <a:r>
              <a:rPr lang="zh-CN" altLang="en-US" sz="2800" b="1" dirty="0">
                <a:solidFill>
                  <a:srgbClr val="002060"/>
                </a:solidFill>
              </a:rPr>
              <a:t>月</a:t>
            </a:r>
            <a:r>
              <a:rPr lang="en-US" altLang="zh-CN" sz="2800" b="1" dirty="0">
                <a:solidFill>
                  <a:srgbClr val="002060"/>
                </a:solidFill>
              </a:rPr>
              <a:t>11</a:t>
            </a:r>
            <a:r>
              <a:rPr lang="zh-CN" altLang="en-US" sz="2800" b="1" dirty="0">
                <a:solidFill>
                  <a:srgbClr val="002060"/>
                </a:solidFill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91547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A34F20B-3DB3-8885-D749-EEA224FD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20" y="1099947"/>
            <a:ext cx="8815835" cy="45059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D6946E9-7BA0-A9C9-759A-946574717F38}"/>
              </a:ext>
            </a:extLst>
          </p:cNvPr>
          <p:cNvSpPr txBox="1"/>
          <p:nvPr/>
        </p:nvSpPr>
        <p:spPr>
          <a:xfrm>
            <a:off x="4278870" y="414485"/>
            <a:ext cx="262123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指令译码器（</a:t>
            </a:r>
            <a:r>
              <a:rPr lang="en-US" altLang="zh-CN" b="1" dirty="0"/>
              <a:t>5</a:t>
            </a:r>
            <a:r>
              <a:rPr lang="zh-CN" altLang="en-US" b="1" dirty="0"/>
              <a:t>条指令）</a:t>
            </a:r>
            <a:endParaRPr lang="en-US" alt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F54874-D14A-BB21-497F-3EB732055E09}"/>
              </a:ext>
            </a:extLst>
          </p:cNvPr>
          <p:cNvSpPr txBox="1"/>
          <p:nvPr/>
        </p:nvSpPr>
        <p:spPr>
          <a:xfrm>
            <a:off x="2914306" y="4992714"/>
            <a:ext cx="4915128" cy="160043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IR</a:t>
            </a:r>
            <a:r>
              <a:rPr lang="zh-CN" altLang="en-US" sz="1400" b="1" dirty="0"/>
              <a:t>为</a:t>
            </a:r>
            <a:r>
              <a:rPr lang="en-US" altLang="zh-CN" sz="1400" b="1" dirty="0"/>
              <a:t>LW</a:t>
            </a:r>
            <a:r>
              <a:rPr lang="zh-CN" altLang="en-US" sz="1400" b="1" dirty="0"/>
              <a:t>指令时，指令译码器输出的</a:t>
            </a:r>
            <a:r>
              <a:rPr lang="en-US" altLang="zh-CN" sz="1400" b="1" dirty="0"/>
              <a:t>LW=1</a:t>
            </a:r>
            <a:r>
              <a:rPr lang="zh-CN" altLang="en-US" sz="1400" b="1" dirty="0"/>
              <a:t>，其余为</a:t>
            </a:r>
            <a:r>
              <a:rPr lang="en-US" altLang="zh-CN" sz="1400" b="1" dirty="0"/>
              <a:t>0</a:t>
            </a:r>
          </a:p>
          <a:p>
            <a:r>
              <a:rPr lang="en-US" altLang="zh-CN" sz="1400" b="1" dirty="0"/>
              <a:t>IR</a:t>
            </a:r>
            <a:r>
              <a:rPr lang="zh-CN" altLang="en-US" sz="1400" b="1" dirty="0"/>
              <a:t>为</a:t>
            </a:r>
            <a:r>
              <a:rPr lang="en-US" altLang="zh-CN" sz="1400" b="1" dirty="0"/>
              <a:t>SW</a:t>
            </a:r>
            <a:r>
              <a:rPr lang="zh-CN" altLang="en-US" sz="1400" b="1" dirty="0"/>
              <a:t>指令时，指令译码器输出的</a:t>
            </a:r>
            <a:r>
              <a:rPr lang="en-US" altLang="zh-CN" sz="1400" b="1" dirty="0"/>
              <a:t>SW=1</a:t>
            </a:r>
            <a:r>
              <a:rPr lang="zh-CN" altLang="en-US" sz="1400" b="1" dirty="0"/>
              <a:t>，其余为</a:t>
            </a:r>
            <a:r>
              <a:rPr lang="en-US" altLang="zh-CN" sz="1400" b="1" dirty="0"/>
              <a:t>0</a:t>
            </a:r>
          </a:p>
          <a:p>
            <a:r>
              <a:rPr lang="en-US" altLang="zh-CN" sz="1400" b="1" dirty="0"/>
              <a:t>IR</a:t>
            </a:r>
            <a:r>
              <a:rPr lang="zh-CN" altLang="en-US" sz="1400" b="1" dirty="0"/>
              <a:t>为</a:t>
            </a:r>
            <a:r>
              <a:rPr lang="en-US" altLang="zh-CN" sz="1400" b="1" dirty="0"/>
              <a:t>BEQ</a:t>
            </a:r>
            <a:r>
              <a:rPr lang="zh-CN" altLang="en-US" sz="1400" b="1" dirty="0"/>
              <a:t>指令时，指令译码器输出的</a:t>
            </a:r>
            <a:r>
              <a:rPr lang="en-US" altLang="zh-CN" sz="1400" b="1" dirty="0"/>
              <a:t>BEQ=1</a:t>
            </a:r>
            <a:r>
              <a:rPr lang="zh-CN" altLang="en-US" sz="1400" b="1" dirty="0"/>
              <a:t>，其余为</a:t>
            </a:r>
            <a:r>
              <a:rPr lang="en-US" altLang="zh-CN" sz="1400" b="1" dirty="0"/>
              <a:t>0</a:t>
            </a:r>
          </a:p>
          <a:p>
            <a:r>
              <a:rPr lang="en-US" altLang="zh-CN" sz="1400" b="1" dirty="0"/>
              <a:t>IR</a:t>
            </a:r>
            <a:r>
              <a:rPr lang="zh-CN" altLang="en-US" sz="1400" b="1" dirty="0"/>
              <a:t>为</a:t>
            </a:r>
            <a:r>
              <a:rPr lang="en-US" altLang="zh-CN" sz="1400" b="1" dirty="0"/>
              <a:t>ADDI</a:t>
            </a:r>
            <a:r>
              <a:rPr lang="zh-CN" altLang="en-US" sz="1400" b="1" dirty="0"/>
              <a:t>指令时，指令译码器输出的</a:t>
            </a:r>
            <a:r>
              <a:rPr lang="en-US" altLang="zh-CN" sz="1400" b="1" dirty="0"/>
              <a:t>ADDI=1</a:t>
            </a:r>
            <a:r>
              <a:rPr lang="zh-CN" altLang="en-US" sz="1400" b="1" dirty="0"/>
              <a:t>，其余为</a:t>
            </a:r>
            <a:r>
              <a:rPr lang="en-US" altLang="zh-CN" sz="1400" b="1" dirty="0"/>
              <a:t>0</a:t>
            </a:r>
          </a:p>
          <a:p>
            <a:r>
              <a:rPr lang="en-US" altLang="zh-CN" sz="1400" b="1" dirty="0"/>
              <a:t>IR</a:t>
            </a:r>
            <a:r>
              <a:rPr lang="zh-CN" altLang="en-US" sz="1400" b="1" dirty="0"/>
              <a:t>为</a:t>
            </a:r>
            <a:r>
              <a:rPr lang="en-US" altLang="zh-CN" sz="1400" b="1" dirty="0"/>
              <a:t>SLT</a:t>
            </a:r>
            <a:r>
              <a:rPr lang="zh-CN" altLang="en-US" sz="1400" b="1" dirty="0"/>
              <a:t>指令时，指令译码器输出的</a:t>
            </a:r>
            <a:r>
              <a:rPr lang="en-US" altLang="zh-CN" sz="1400" b="1" dirty="0"/>
              <a:t>SLT=1</a:t>
            </a:r>
            <a:r>
              <a:rPr lang="zh-CN" altLang="en-US" sz="1400" b="1" dirty="0"/>
              <a:t>，其余为</a:t>
            </a:r>
            <a:r>
              <a:rPr lang="en-US" altLang="zh-CN" sz="1400" b="1" dirty="0"/>
              <a:t>0</a:t>
            </a:r>
          </a:p>
          <a:p>
            <a:endParaRPr lang="en-US" altLang="zh-CN" sz="1400" b="1" dirty="0"/>
          </a:p>
          <a:p>
            <a:r>
              <a:rPr lang="en-US" altLang="zh-CN" sz="1400" b="1" dirty="0"/>
              <a:t>IR</a:t>
            </a:r>
            <a:r>
              <a:rPr lang="zh-CN" altLang="en-US" sz="1400" b="1" dirty="0"/>
              <a:t>为其他指令时，指令译码器输出的</a:t>
            </a:r>
            <a:r>
              <a:rPr lang="en-US" altLang="zh-CN" sz="1400" b="1" dirty="0" err="1"/>
              <a:t>OtherInstr</a:t>
            </a:r>
            <a:r>
              <a:rPr lang="en-US" altLang="zh-CN" sz="1400" b="1" dirty="0"/>
              <a:t>=1</a:t>
            </a:r>
            <a:r>
              <a:rPr lang="zh-CN" altLang="en-US" sz="1400" b="1" dirty="0"/>
              <a:t>，其余为</a:t>
            </a:r>
            <a:r>
              <a:rPr lang="en-US" altLang="zh-CN" sz="14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18297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4A9FBBA-C644-74DC-F927-8D942C5A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71" y="771916"/>
            <a:ext cx="2989475" cy="53141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56599F-32CF-C7A7-358D-0B044B1B5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591" y="4814885"/>
            <a:ext cx="4690092" cy="180795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60548C8E-AFBB-FCF6-8E87-3467FACAE7F8}"/>
              </a:ext>
            </a:extLst>
          </p:cNvPr>
          <p:cNvGrpSpPr/>
          <p:nvPr/>
        </p:nvGrpSpPr>
        <p:grpSpPr>
          <a:xfrm>
            <a:off x="7665401" y="184716"/>
            <a:ext cx="3840130" cy="3716797"/>
            <a:chOff x="7665401" y="184716"/>
            <a:chExt cx="3840130" cy="371679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8543402-4E00-7C73-29EB-BF5075973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65401" y="184716"/>
              <a:ext cx="3840130" cy="3716797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1632484-10A8-11EE-DF94-24F65200D8BD}"/>
                </a:ext>
              </a:extLst>
            </p:cNvPr>
            <p:cNvSpPr txBox="1"/>
            <p:nvPr/>
          </p:nvSpPr>
          <p:spPr>
            <a:xfrm>
              <a:off x="9187839" y="1503124"/>
              <a:ext cx="80021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b="1" i="1" dirty="0" err="1">
                  <a:solidFill>
                    <a:srgbClr val="0033CC"/>
                  </a:solidFill>
                </a:rPr>
                <a:t>slt</a:t>
              </a:r>
              <a:r>
                <a:rPr lang="en-US" altLang="zh-CN" sz="1400" b="1" i="1" dirty="0">
                  <a:solidFill>
                    <a:srgbClr val="0033CC"/>
                  </a:solidFill>
                </a:rPr>
                <a:t>/</a:t>
              </a:r>
              <a:r>
                <a:rPr lang="en-US" altLang="zh-CN" sz="1400" b="1" i="1" dirty="0" err="1">
                  <a:solidFill>
                    <a:srgbClr val="0033CC"/>
                  </a:solidFill>
                </a:rPr>
                <a:t>addi</a:t>
              </a:r>
              <a:endParaRPr lang="zh-CN" altLang="en-US" sz="1400" b="1" i="1" dirty="0">
                <a:solidFill>
                  <a:srgbClr val="0033CC"/>
                </a:solidFill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0185ECFD-49F6-011D-A0B8-C08D3D099E8E}"/>
              </a:ext>
            </a:extLst>
          </p:cNvPr>
          <p:cNvSpPr txBox="1"/>
          <p:nvPr/>
        </p:nvSpPr>
        <p:spPr>
          <a:xfrm>
            <a:off x="2011937" y="2179528"/>
            <a:ext cx="5002637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输入：现态（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位），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个指令译码信号（</a:t>
            </a:r>
            <a:r>
              <a:rPr lang="en-US" altLang="zh-CN" sz="1200" b="1" dirty="0"/>
              <a:t>LW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SW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BEQ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SLT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ADDI</a:t>
            </a:r>
            <a:r>
              <a:rPr lang="zh-CN" altLang="en-US" sz="1200" b="1" dirty="0"/>
              <a:t>）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zh-CN" altLang="en-US" sz="1200" b="1" dirty="0"/>
              <a:t>输出：次态（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位）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zh-CN" altLang="en-US" sz="1200" b="1" dirty="0"/>
              <a:t>共</a:t>
            </a:r>
            <a:r>
              <a:rPr lang="en-US" altLang="zh-CN" sz="1200" b="1" dirty="0"/>
              <a:t>9</a:t>
            </a:r>
            <a:r>
              <a:rPr lang="zh-CN" altLang="en-US" sz="1200" b="1" dirty="0"/>
              <a:t>个状态：</a:t>
            </a:r>
            <a:r>
              <a:rPr lang="en-US" altLang="zh-CN" sz="1200" b="1" dirty="0"/>
              <a:t>S0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/>
              <a:t>S8</a:t>
            </a:r>
          </a:p>
          <a:p>
            <a:endParaRPr lang="en-US" altLang="zh-CN" sz="1200" b="1" dirty="0"/>
          </a:p>
          <a:p>
            <a:r>
              <a:rPr lang="zh-CN" altLang="en-US" sz="1200" b="1" dirty="0"/>
              <a:t>例如：现态</a:t>
            </a:r>
            <a:r>
              <a:rPr lang="en-US" altLang="zh-CN" sz="1200" b="1" dirty="0"/>
              <a:t>=0000=S0</a:t>
            </a:r>
            <a:r>
              <a:rPr lang="zh-CN" altLang="en-US" sz="1200" b="1" dirty="0"/>
              <a:t>，次态</a:t>
            </a:r>
            <a:r>
              <a:rPr lang="en-US" altLang="zh-CN" sz="1200" b="1" dirty="0"/>
              <a:t>=0001=S1</a:t>
            </a:r>
          </a:p>
          <a:p>
            <a:r>
              <a:rPr lang="zh-CN" altLang="en-US" sz="1200" b="1" dirty="0"/>
              <a:t>           现态</a:t>
            </a:r>
            <a:r>
              <a:rPr lang="en-US" altLang="zh-CN" sz="1200" b="1" dirty="0"/>
              <a:t>=0011=S3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SLT=1</a:t>
            </a:r>
            <a:r>
              <a:rPr lang="zh-CN" altLang="en-US" sz="1200" b="1" dirty="0"/>
              <a:t>，次态</a:t>
            </a:r>
            <a:r>
              <a:rPr lang="en-US" altLang="zh-CN" sz="1200" b="1" dirty="0"/>
              <a:t>=0110=S6</a:t>
            </a:r>
          </a:p>
          <a:p>
            <a:r>
              <a:rPr lang="zh-CN" altLang="en-US" sz="1200" b="1" dirty="0"/>
              <a:t>           现态</a:t>
            </a:r>
            <a:r>
              <a:rPr lang="en-US" altLang="zh-CN" sz="1200" b="1" dirty="0"/>
              <a:t>=0011=S3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LW=1</a:t>
            </a:r>
            <a:r>
              <a:rPr lang="zh-CN" altLang="en-US" sz="1200" b="1" dirty="0"/>
              <a:t>，次态</a:t>
            </a:r>
            <a:r>
              <a:rPr lang="en-US" altLang="zh-CN" sz="1200" b="1" dirty="0"/>
              <a:t>=0100=S4</a:t>
            </a:r>
            <a:endParaRPr lang="zh-CN" altLang="en-US" sz="12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1BADEB-E89B-B6B9-13E5-9FF8B6E4FF2F}"/>
              </a:ext>
            </a:extLst>
          </p:cNvPr>
          <p:cNvSpPr txBox="1"/>
          <p:nvPr/>
        </p:nvSpPr>
        <p:spPr>
          <a:xfrm>
            <a:off x="4278870" y="414485"/>
            <a:ext cx="8771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状态机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71795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3D439F6-47CF-DCA4-2A60-B9867B24E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27" y="1214763"/>
            <a:ext cx="2025184" cy="42810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4A7C349-692A-1B22-91F5-633669CEFC80}"/>
              </a:ext>
            </a:extLst>
          </p:cNvPr>
          <p:cNvSpPr txBox="1"/>
          <p:nvPr/>
        </p:nvSpPr>
        <p:spPr>
          <a:xfrm>
            <a:off x="4628367" y="439353"/>
            <a:ext cx="1265129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输出函数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421380-C515-5A33-FC6B-41FA4B0D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512" y="4538405"/>
            <a:ext cx="6649233" cy="164580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7464A46-B264-044D-4D0B-06ACC2654873}"/>
              </a:ext>
            </a:extLst>
          </p:cNvPr>
          <p:cNvGrpSpPr/>
          <p:nvPr/>
        </p:nvGrpSpPr>
        <p:grpSpPr>
          <a:xfrm>
            <a:off x="7665401" y="184716"/>
            <a:ext cx="3840130" cy="3716797"/>
            <a:chOff x="7665401" y="184716"/>
            <a:chExt cx="3840130" cy="371679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516E4A6-5E74-80A5-1218-855E3166E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65401" y="184716"/>
              <a:ext cx="3840130" cy="371679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EB586BA-B735-A042-2219-E9BB3254FA5D}"/>
                </a:ext>
              </a:extLst>
            </p:cNvPr>
            <p:cNvSpPr txBox="1"/>
            <p:nvPr/>
          </p:nvSpPr>
          <p:spPr>
            <a:xfrm>
              <a:off x="9187839" y="1503124"/>
              <a:ext cx="80021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b="1" i="1" dirty="0" err="1">
                  <a:solidFill>
                    <a:srgbClr val="0033CC"/>
                  </a:solidFill>
                </a:rPr>
                <a:t>slt</a:t>
              </a:r>
              <a:r>
                <a:rPr lang="en-US" altLang="zh-CN" sz="1400" b="1" i="1" dirty="0">
                  <a:solidFill>
                    <a:srgbClr val="0033CC"/>
                  </a:solidFill>
                </a:rPr>
                <a:t>/</a:t>
              </a:r>
              <a:r>
                <a:rPr lang="en-US" altLang="zh-CN" sz="1400" b="1" i="1" dirty="0" err="1">
                  <a:solidFill>
                    <a:srgbClr val="0033CC"/>
                  </a:solidFill>
                </a:rPr>
                <a:t>addi</a:t>
              </a:r>
              <a:endParaRPr lang="zh-CN" altLang="en-US" sz="1400" b="1" i="1" dirty="0">
                <a:solidFill>
                  <a:srgbClr val="0033CC"/>
                </a:solidFill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4B7DE74-CB0E-AAF5-1EAB-C9C2EEEC72B7}"/>
              </a:ext>
            </a:extLst>
          </p:cNvPr>
          <p:cNvSpPr txBox="1"/>
          <p:nvPr/>
        </p:nvSpPr>
        <p:spPr>
          <a:xfrm>
            <a:off x="1776811" y="2319595"/>
            <a:ext cx="3477857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输入：现态（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位）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zh-CN" altLang="en-US" sz="1200" b="1" dirty="0"/>
              <a:t>输出：</a:t>
            </a:r>
            <a:r>
              <a:rPr lang="en-US" altLang="zh-CN" sz="1200" b="1" dirty="0" err="1"/>
              <a:t>Mif</a:t>
            </a:r>
            <a:r>
              <a:rPr lang="zh-CN" altLang="en-US" sz="1200" b="1" dirty="0"/>
              <a:t>、</a:t>
            </a:r>
            <a:r>
              <a:rPr lang="en-US" altLang="zh-CN" sz="1200" b="1" dirty="0" err="1"/>
              <a:t>Mcal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Mex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T1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T2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T3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T4</a:t>
            </a:r>
          </a:p>
          <a:p>
            <a:endParaRPr lang="en-US" altLang="zh-CN" sz="1200" b="1" dirty="0"/>
          </a:p>
          <a:p>
            <a:r>
              <a:rPr lang="zh-CN" altLang="en-US" sz="1200" b="1" dirty="0"/>
              <a:t>例如：现态</a:t>
            </a:r>
            <a:r>
              <a:rPr lang="en-US" altLang="zh-CN" sz="1200" b="1" dirty="0"/>
              <a:t>=0000=S0</a:t>
            </a:r>
            <a:r>
              <a:rPr lang="zh-CN" altLang="en-US" sz="1200" b="1" dirty="0"/>
              <a:t>，输出</a:t>
            </a:r>
            <a:r>
              <a:rPr lang="en-US" altLang="zh-CN" sz="1200" b="1" dirty="0"/>
              <a:t>=</a:t>
            </a:r>
            <a:r>
              <a:rPr lang="en-US" altLang="zh-CN" sz="1200" b="1" dirty="0" err="1"/>
              <a:t>Mif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T1</a:t>
            </a:r>
          </a:p>
          <a:p>
            <a:r>
              <a:rPr lang="zh-CN" altLang="en-US" sz="1200" b="1" dirty="0"/>
              <a:t>           现态</a:t>
            </a:r>
            <a:r>
              <a:rPr lang="en-US" altLang="zh-CN" sz="1200" b="1" dirty="0"/>
              <a:t>=0001=S1</a:t>
            </a:r>
            <a:r>
              <a:rPr lang="zh-CN" altLang="en-US" sz="1200" b="1" dirty="0"/>
              <a:t>，输出</a:t>
            </a:r>
            <a:r>
              <a:rPr lang="en-US" altLang="zh-CN" sz="1200" b="1" dirty="0"/>
              <a:t>=</a:t>
            </a:r>
            <a:r>
              <a:rPr lang="en-US" altLang="zh-CN" sz="1200" b="1" dirty="0" err="1"/>
              <a:t>Mif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T2</a:t>
            </a:r>
          </a:p>
          <a:p>
            <a:r>
              <a:rPr lang="zh-CN" altLang="en-US" sz="1200" b="1" dirty="0"/>
              <a:t>           现态</a:t>
            </a:r>
            <a:r>
              <a:rPr lang="en-US" altLang="zh-CN" sz="1200" b="1" dirty="0"/>
              <a:t>=1000=S8</a:t>
            </a:r>
            <a:r>
              <a:rPr lang="zh-CN" altLang="en-US" sz="1200" b="1" dirty="0"/>
              <a:t>，输出</a:t>
            </a:r>
            <a:r>
              <a:rPr lang="en-US" altLang="zh-CN" sz="1200" b="1" dirty="0"/>
              <a:t>=Mex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T3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A98D2D-A276-6BC4-43E1-A78C8688D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27" y="673789"/>
            <a:ext cx="11398845" cy="57389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756F2D-FF88-513B-13F1-587BE4650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539" y="225920"/>
            <a:ext cx="2504240" cy="673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90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3111B52-F61F-A0FA-723E-8FBC69B6E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18" y="944022"/>
            <a:ext cx="2394700" cy="53771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940929-AEEA-13BA-504A-80E1F3DBC430}"/>
              </a:ext>
            </a:extLst>
          </p:cNvPr>
          <p:cNvSpPr txBox="1"/>
          <p:nvPr/>
        </p:nvSpPr>
        <p:spPr>
          <a:xfrm>
            <a:off x="4525217" y="409687"/>
            <a:ext cx="295465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硬布线控制器组合逻辑单元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4738F9-B4D1-12FB-8EFC-59853EFA366F}"/>
              </a:ext>
            </a:extLst>
          </p:cNvPr>
          <p:cNvSpPr txBox="1"/>
          <p:nvPr/>
        </p:nvSpPr>
        <p:spPr>
          <a:xfrm>
            <a:off x="1776811" y="1217307"/>
            <a:ext cx="5356762" cy="249299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输入：</a:t>
            </a:r>
            <a:r>
              <a:rPr lang="en-US" altLang="zh-CN" sz="1200" b="1" dirty="0"/>
              <a:t> </a:t>
            </a:r>
            <a:r>
              <a:rPr lang="en-US" altLang="zh-CN" sz="1200" b="1" dirty="0" err="1"/>
              <a:t>Mif</a:t>
            </a:r>
            <a:r>
              <a:rPr lang="zh-CN" altLang="en-US" sz="1200" b="1" dirty="0"/>
              <a:t>、</a:t>
            </a:r>
            <a:r>
              <a:rPr lang="en-US" altLang="zh-CN" sz="1200" b="1" dirty="0" err="1"/>
              <a:t>Mcal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Mex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T1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T2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T3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T4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 LW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SW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BEQ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SLT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ADDI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EQUAL</a:t>
            </a:r>
          </a:p>
          <a:p>
            <a:endParaRPr lang="en-US" altLang="zh-CN" sz="1200" b="1" dirty="0"/>
          </a:p>
          <a:p>
            <a:r>
              <a:rPr lang="zh-CN" altLang="en-US" sz="1200" b="1" dirty="0"/>
              <a:t>输出：</a:t>
            </a:r>
            <a:r>
              <a:rPr lang="en-US" altLang="zh-CN" sz="1200" b="1" dirty="0"/>
              <a:t>22</a:t>
            </a:r>
            <a:r>
              <a:rPr lang="zh-CN" altLang="en-US" sz="1200" b="1" dirty="0"/>
              <a:t>个控制信号</a:t>
            </a:r>
            <a:endParaRPr lang="en-US" altLang="zh-CN" sz="1200" b="1" dirty="0"/>
          </a:p>
          <a:p>
            <a:endParaRPr lang="en-US" altLang="zh-CN" sz="1200" b="1" dirty="0"/>
          </a:p>
          <a:p>
            <a:endParaRPr lang="en-US" altLang="zh-CN" sz="1200" b="1" dirty="0"/>
          </a:p>
          <a:p>
            <a:r>
              <a:rPr lang="zh-CN" altLang="en-US" sz="1200" b="1" dirty="0"/>
              <a:t>这里的</a:t>
            </a:r>
            <a:r>
              <a:rPr lang="en-US" altLang="zh-CN" sz="1200" b="1" dirty="0" err="1"/>
              <a:t>Mif</a:t>
            </a:r>
            <a:r>
              <a:rPr lang="zh-CN" altLang="en-US" sz="1200" b="1" dirty="0"/>
              <a:t>、</a:t>
            </a:r>
            <a:r>
              <a:rPr lang="en-US" altLang="zh-CN" sz="1200" b="1" dirty="0" err="1"/>
              <a:t>Mcal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Mex</a:t>
            </a:r>
            <a:r>
              <a:rPr lang="zh-CN" altLang="en-US" sz="1200" b="1" dirty="0"/>
              <a:t>，相当于图</a:t>
            </a:r>
            <a:r>
              <a:rPr lang="en-US" altLang="zh-CN" sz="1200" b="1" dirty="0"/>
              <a:t>6.43</a:t>
            </a:r>
            <a:r>
              <a:rPr lang="zh-CN" altLang="en-US" sz="1200" b="1" dirty="0"/>
              <a:t>中的</a:t>
            </a:r>
            <a:r>
              <a:rPr lang="en-US" altLang="zh-CN" sz="1200" b="1" dirty="0"/>
              <a:t>M1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Mi</a:t>
            </a:r>
          </a:p>
          <a:p>
            <a:endParaRPr lang="en-US" altLang="zh-CN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200" b="1" dirty="0"/>
              <a:t>这里的</a:t>
            </a:r>
            <a:r>
              <a:rPr lang="en-US" altLang="zh-CN" sz="1200" b="1" dirty="0"/>
              <a:t>T1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T2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T3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T4 </a:t>
            </a:r>
            <a:r>
              <a:rPr lang="zh-CN" altLang="en-US" sz="1200" b="1" dirty="0"/>
              <a:t>，相当于图</a:t>
            </a:r>
            <a:r>
              <a:rPr lang="en-US" altLang="zh-CN" sz="1200" b="1" dirty="0"/>
              <a:t>6.43</a:t>
            </a:r>
            <a:r>
              <a:rPr lang="zh-CN" altLang="en-US" sz="1200" b="1" dirty="0"/>
              <a:t>中的</a:t>
            </a:r>
            <a:r>
              <a:rPr lang="en-US" altLang="zh-CN" sz="1200" b="1" dirty="0"/>
              <a:t>T1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Tk</a:t>
            </a:r>
          </a:p>
          <a:p>
            <a:endParaRPr lang="en-US" altLang="zh-CN" sz="1200" b="1" dirty="0"/>
          </a:p>
          <a:p>
            <a:r>
              <a:rPr lang="zh-CN" altLang="en-US" sz="1200" b="1" dirty="0"/>
              <a:t>这里的</a:t>
            </a:r>
            <a:r>
              <a:rPr lang="en-US" altLang="zh-CN" sz="1200" b="1" dirty="0"/>
              <a:t>LW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SW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BEQ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SLT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ADDI </a:t>
            </a:r>
            <a:r>
              <a:rPr lang="zh-CN" altLang="en-US" sz="1200" b="1" dirty="0"/>
              <a:t>，相当于图</a:t>
            </a:r>
            <a:r>
              <a:rPr lang="en-US" altLang="zh-CN" sz="1200" b="1" dirty="0"/>
              <a:t>6.43</a:t>
            </a:r>
            <a:r>
              <a:rPr lang="zh-CN" altLang="en-US" sz="1200" b="1" dirty="0"/>
              <a:t>中的译码信号</a:t>
            </a:r>
            <a:r>
              <a:rPr lang="en-US" altLang="zh-CN" sz="1200" b="1" dirty="0"/>
              <a:t>I1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 err="1">
                <a:latin typeface="等线" panose="02010600030101010101" pitchFamily="2" charset="-122"/>
                <a:ea typeface="等线" panose="02010600030101010101" pitchFamily="2" charset="-122"/>
              </a:rPr>
              <a:t>Im</a:t>
            </a:r>
            <a:endParaRPr lang="en-US" altLang="zh-CN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200" b="1" dirty="0"/>
          </a:p>
          <a:p>
            <a:r>
              <a:rPr lang="zh-CN" altLang="en-US" sz="1200" b="1" dirty="0"/>
              <a:t>这里的</a:t>
            </a:r>
            <a:r>
              <a:rPr lang="en-US" altLang="zh-CN" sz="1200" b="1" dirty="0"/>
              <a:t>EQUAL </a:t>
            </a:r>
            <a:r>
              <a:rPr lang="zh-CN" altLang="en-US" sz="1200" b="1" dirty="0"/>
              <a:t>，相当于图</a:t>
            </a:r>
            <a:r>
              <a:rPr lang="en-US" altLang="zh-CN" sz="1200" b="1" dirty="0"/>
              <a:t>6.43</a:t>
            </a:r>
            <a:r>
              <a:rPr lang="zh-CN" altLang="en-US" sz="1200" b="1" dirty="0"/>
              <a:t>中的反馈信号</a:t>
            </a:r>
            <a:r>
              <a:rPr lang="en-US" altLang="zh-CN" sz="1200" b="1" dirty="0"/>
              <a:t>B1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 err="1">
                <a:latin typeface="等线" panose="02010600030101010101" pitchFamily="2" charset="-122"/>
                <a:ea typeface="等线" panose="02010600030101010101" pitchFamily="2" charset="-122"/>
              </a:rPr>
              <a:t>Bj</a:t>
            </a:r>
            <a:endParaRPr lang="en-US" altLang="zh-CN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2BC0DDF-A6F5-DA51-D11F-3709F62149E2}"/>
              </a:ext>
            </a:extLst>
          </p:cNvPr>
          <p:cNvGrpSpPr/>
          <p:nvPr/>
        </p:nvGrpSpPr>
        <p:grpSpPr>
          <a:xfrm>
            <a:off x="7418383" y="1123517"/>
            <a:ext cx="4642094" cy="2680570"/>
            <a:chOff x="5231885" y="3688915"/>
            <a:chExt cx="4642094" cy="268057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46F65EE-CE56-AE56-9598-3923FE355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1885" y="3688915"/>
              <a:ext cx="4401717" cy="268057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2D01E21-4CE1-EA32-6668-A50356087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85641" y="3688915"/>
              <a:ext cx="688338" cy="131733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A32B76D-3C2B-7C4B-C6A0-F413E7D52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206" y="4321046"/>
            <a:ext cx="3544663" cy="17461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7DDE99-D534-B47D-B631-2B99E3209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7598" y="4651710"/>
            <a:ext cx="4784541" cy="117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04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8DB80756-351F-65ED-3F39-7018FBC7742C}"/>
              </a:ext>
            </a:extLst>
          </p:cNvPr>
          <p:cNvSpPr txBox="1"/>
          <p:nvPr/>
        </p:nvSpPr>
        <p:spPr>
          <a:xfrm>
            <a:off x="5118969" y="331942"/>
            <a:ext cx="199926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算术逻辑单元</a:t>
            </a:r>
            <a:r>
              <a:rPr lang="en-US" altLang="zh-CN" b="1" dirty="0"/>
              <a:t>ALU</a:t>
            </a:r>
            <a:endParaRPr lang="zh-CN" altLang="en-US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2770D78-2191-0200-52B6-55D1AA88E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81" y="2526202"/>
            <a:ext cx="1256381" cy="4906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00A4DED-C0EE-0266-363F-B82BFCD6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389" y="2089879"/>
            <a:ext cx="1256381" cy="49065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CD5A112-F8FB-7958-D8E8-B92A48CDC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96" y="1229680"/>
            <a:ext cx="7189216" cy="513390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162F0B6-6A27-55B8-F9BF-E156BC72B4F0}"/>
              </a:ext>
            </a:extLst>
          </p:cNvPr>
          <p:cNvSpPr txBox="1"/>
          <p:nvPr/>
        </p:nvSpPr>
        <p:spPr>
          <a:xfrm>
            <a:off x="8511631" y="2651537"/>
            <a:ext cx="2505010" cy="249299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ADD=1      Result=X+Y</a:t>
            </a:r>
          </a:p>
          <a:p>
            <a:endParaRPr lang="en-US" altLang="zh-CN" sz="1200" b="1" dirty="0"/>
          </a:p>
          <a:p>
            <a:endParaRPr lang="en-US" altLang="zh-CN" sz="1200" b="1" dirty="0"/>
          </a:p>
          <a:p>
            <a:r>
              <a:rPr lang="en-US" altLang="zh-CN" sz="1200" b="1" dirty="0"/>
              <a:t>ADD4=1      Result=X+4</a:t>
            </a:r>
          </a:p>
          <a:p>
            <a:endParaRPr lang="en-US" altLang="zh-CN" sz="1200" b="1" dirty="0"/>
          </a:p>
          <a:p>
            <a:endParaRPr lang="en-US" altLang="zh-CN" sz="1200" b="1" dirty="0"/>
          </a:p>
          <a:p>
            <a:r>
              <a:rPr lang="en-US" altLang="zh-CN" sz="1200" b="1" dirty="0"/>
              <a:t>SUB=1      Result=X-Y</a:t>
            </a:r>
          </a:p>
          <a:p>
            <a:endParaRPr lang="en-US" altLang="zh-CN" sz="1200" b="1" dirty="0"/>
          </a:p>
          <a:p>
            <a:endParaRPr lang="en-US" altLang="zh-CN" sz="1200" b="1" dirty="0"/>
          </a:p>
          <a:p>
            <a:r>
              <a:rPr lang="en-US" altLang="zh-CN" sz="1200" b="1" dirty="0"/>
              <a:t>SLT=1      Result=(X&lt;Y) ? 1:0</a:t>
            </a:r>
          </a:p>
          <a:p>
            <a:endParaRPr lang="en-US" altLang="zh-CN" sz="1200" b="1" dirty="0"/>
          </a:p>
          <a:p>
            <a:endParaRPr lang="en-US" altLang="zh-CN" sz="1200" b="1" dirty="0"/>
          </a:p>
          <a:p>
            <a:r>
              <a:rPr lang="en-US" altLang="zh-CN" sz="1200" b="1" dirty="0"/>
              <a:t>X=Y          EQULA=1</a:t>
            </a:r>
          </a:p>
        </p:txBody>
      </p:sp>
    </p:spTree>
    <p:extLst>
      <p:ext uri="{BB962C8B-B14F-4D97-AF65-F5344CB8AC3E}">
        <p14:creationId xmlns:p14="http://schemas.microsoft.com/office/powerpoint/2010/main" val="2542291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20CA8-0905-4ABF-8027-6F54E4BCC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661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）在单总线结构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处理器（硬布线控制器）的数据通路上</a:t>
            </a:r>
            <a:r>
              <a:rPr lang="zh-CN" altLang="en-US" sz="2000" b="1" dirty="0">
                <a:solidFill>
                  <a:srgbClr val="FF0000"/>
                </a:solidFill>
              </a:rPr>
              <a:t>运行程序</a:t>
            </a:r>
            <a:r>
              <a:rPr lang="zh-CN" altLang="en-US" sz="2000" b="1" dirty="0"/>
              <a:t>：</a:t>
            </a:r>
            <a:endParaRPr lang="en-US" altLang="zh-CN" sz="1800" b="1" dirty="0"/>
          </a:p>
          <a:p>
            <a:endParaRPr lang="en-US" altLang="zh-CN" sz="1800" b="1" dirty="0"/>
          </a:p>
          <a:p>
            <a:pPr lvl="1"/>
            <a:r>
              <a:rPr lang="zh-CN" altLang="en-US" sz="1600" b="1" dirty="0"/>
              <a:t>第一步：测试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条指令的程序：</a:t>
            </a:r>
            <a:r>
              <a:rPr lang="en-US" altLang="zh-CN" sz="1600" b="1" dirty="0">
                <a:solidFill>
                  <a:srgbClr val="FF0000"/>
                </a:solidFill>
              </a:rPr>
              <a:t>test1.asm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073A75-BBE0-D0F2-0A4F-527A85C83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898" y="1734367"/>
            <a:ext cx="5925908" cy="4954532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AB0DC1B-B61F-A1DD-A0A6-93784D7627F1}"/>
              </a:ext>
            </a:extLst>
          </p:cNvPr>
          <p:cNvCxnSpPr>
            <a:cxnSpLocks/>
          </p:cNvCxnSpPr>
          <p:nvPr/>
        </p:nvCxnSpPr>
        <p:spPr>
          <a:xfrm>
            <a:off x="2949879" y="2617940"/>
            <a:ext cx="24864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833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20CA8-0905-4ABF-8027-6F54E4BCC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1398"/>
            <a:ext cx="10515600" cy="6115873"/>
          </a:xfrm>
        </p:spPr>
        <p:txBody>
          <a:bodyPr>
            <a:normAutofit/>
          </a:bodyPr>
          <a:lstStyle/>
          <a:p>
            <a:pPr lvl="1"/>
            <a:r>
              <a:rPr lang="zh-CN" altLang="en-US" sz="1600" b="1" dirty="0"/>
              <a:t>第二步：在单总线结构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处理器（硬布线控制器）的数据通路上运行排序程序：</a:t>
            </a:r>
            <a:endParaRPr lang="en-US" altLang="zh-CN" sz="1600" b="1" dirty="0"/>
          </a:p>
          <a:p>
            <a:pPr lvl="2"/>
            <a:r>
              <a:rPr lang="zh-CN" altLang="en-US" sz="1200" b="1" dirty="0"/>
              <a:t>打开</a:t>
            </a:r>
            <a:r>
              <a:rPr lang="en-US" altLang="zh-CN" sz="1200" b="1" dirty="0"/>
              <a:t>Logisim</a:t>
            </a:r>
            <a:r>
              <a:rPr lang="zh-CN" altLang="en-US" sz="1200" b="1" dirty="0"/>
              <a:t>设计文件：</a:t>
            </a:r>
            <a:r>
              <a:rPr lang="zh-CN" altLang="en-US" sz="1200" b="1" dirty="0">
                <a:solidFill>
                  <a:srgbClr val="FF0000"/>
                </a:solidFill>
              </a:rPr>
              <a:t>单总线结构</a:t>
            </a:r>
            <a:r>
              <a:rPr lang="en-US" altLang="zh-CN" sz="1200" b="1" dirty="0">
                <a:solidFill>
                  <a:srgbClr val="FF0000"/>
                </a:solidFill>
              </a:rPr>
              <a:t>MIPS</a:t>
            </a:r>
            <a:r>
              <a:rPr lang="zh-CN" altLang="en-US" sz="1200" b="1" dirty="0">
                <a:solidFill>
                  <a:srgbClr val="FF0000"/>
                </a:solidFill>
              </a:rPr>
              <a:t>处理器（硬布线控制器）（</a:t>
            </a:r>
            <a:r>
              <a:rPr lang="en-US" altLang="zh-CN" sz="1200" b="1" dirty="0">
                <a:solidFill>
                  <a:srgbClr val="FF0000"/>
                </a:solidFill>
              </a:rPr>
              <a:t>5</a:t>
            </a:r>
            <a:r>
              <a:rPr lang="zh-CN" altLang="en-US" sz="1200" b="1" dirty="0">
                <a:solidFill>
                  <a:srgbClr val="FF0000"/>
                </a:solidFill>
              </a:rPr>
              <a:t>条指令）</a:t>
            </a:r>
            <a:r>
              <a:rPr lang="en-US" altLang="zh-CN" sz="1200" b="1" dirty="0">
                <a:solidFill>
                  <a:srgbClr val="FF0000"/>
                </a:solidFill>
              </a:rPr>
              <a:t>.circ</a:t>
            </a:r>
            <a:r>
              <a:rPr lang="zh-CN" altLang="en-US" sz="1200" b="1" dirty="0"/>
              <a:t>”</a:t>
            </a:r>
            <a:endParaRPr lang="en-US" altLang="zh-CN" sz="1200" b="1" dirty="0"/>
          </a:p>
          <a:p>
            <a:pPr lvl="2"/>
            <a:endParaRPr lang="en-US" altLang="zh-CN" sz="1200" b="1" dirty="0"/>
          </a:p>
          <a:p>
            <a:pPr lvl="2"/>
            <a:r>
              <a:rPr lang="zh-CN" altLang="en-US" sz="1200" b="1" dirty="0"/>
              <a:t>将</a:t>
            </a:r>
            <a:r>
              <a:rPr lang="en-US" altLang="zh-CN" sz="1200" b="1" dirty="0">
                <a:solidFill>
                  <a:srgbClr val="FF0000"/>
                </a:solidFill>
              </a:rPr>
              <a:t>test1.hex</a:t>
            </a:r>
            <a:r>
              <a:rPr lang="zh-CN" altLang="en-US" sz="1200" b="1" dirty="0"/>
              <a:t>装入到</a:t>
            </a:r>
            <a:r>
              <a:rPr lang="en-US" altLang="zh-CN" sz="1200" b="1" dirty="0"/>
              <a:t>RAM</a:t>
            </a:r>
            <a:r>
              <a:rPr lang="zh-CN" altLang="en-US" sz="1200" b="1" dirty="0"/>
              <a:t>中，然后运行程序</a:t>
            </a:r>
            <a:endParaRPr lang="en-US" altLang="zh-CN" sz="1200" b="1" dirty="0"/>
          </a:p>
          <a:p>
            <a:pPr lvl="2"/>
            <a:endParaRPr lang="en-US" altLang="zh-CN" sz="1200" b="1" dirty="0"/>
          </a:p>
          <a:p>
            <a:pPr lvl="2"/>
            <a:r>
              <a:rPr lang="zh-CN" altLang="en-US" sz="1200" b="1" dirty="0"/>
              <a:t>程序运行结束，结果在</a:t>
            </a:r>
            <a:r>
              <a:rPr lang="en-US" altLang="zh-CN" sz="1200" b="1" dirty="0">
                <a:solidFill>
                  <a:srgbClr val="FF0000"/>
                </a:solidFill>
              </a:rPr>
              <a:t>100</a:t>
            </a:r>
            <a:r>
              <a:rPr lang="zh-CN" altLang="en-US" sz="12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102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存储单元中</a:t>
            </a:r>
            <a:endParaRPr lang="en-US" altLang="zh-CN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/>
            <a:endParaRPr lang="en-US" altLang="zh-CN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/>
            <a:endParaRPr lang="en-US" altLang="zh-CN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/>
            <a:endParaRPr lang="en-US" altLang="zh-CN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/>
            <a:endParaRPr lang="en-US" altLang="zh-CN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/>
            <a:endParaRPr lang="en-US" altLang="zh-CN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/>
            <a:endParaRPr lang="en-US" altLang="zh-CN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第三步：运行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5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个数的排序程序</a:t>
            </a:r>
            <a:r>
              <a:rPr lang="en-US" altLang="zh-CN" sz="1600" b="1" dirty="0">
                <a:solidFill>
                  <a:srgbClr val="FF0000"/>
                </a:solidFill>
              </a:rPr>
              <a:t>sort3_mips_bus.hex</a:t>
            </a:r>
            <a:r>
              <a:rPr lang="zh-CN" altLang="en-US" sz="1600" b="1" dirty="0"/>
              <a:t>和</a:t>
            </a:r>
            <a:r>
              <a:rPr lang="en-US" altLang="zh-CN" sz="1600" b="1" dirty="0">
                <a:solidFill>
                  <a:srgbClr val="FF0000"/>
                </a:solidFill>
              </a:rPr>
              <a:t>sort4_mips_bus.hex</a:t>
            </a:r>
            <a:endParaRPr lang="en-US" altLang="zh-CN" sz="16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D33A8F2-1FC6-48DF-79AE-D1FDFD124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862" y="2249156"/>
            <a:ext cx="4069075" cy="3893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BB2F961-3977-B017-9019-B80DC2E52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029" y="3852300"/>
            <a:ext cx="4563112" cy="6001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C2F8D4B-EF58-7CE4-36B3-D95AB596A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728" y="4724125"/>
            <a:ext cx="4503342" cy="2737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3F8DBBF-F955-B930-7EE0-AC2AF1174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728" y="5563766"/>
            <a:ext cx="4589515" cy="33378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E3C239C-34ED-E3DC-54C0-285A1DF2B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6620" y="3504708"/>
            <a:ext cx="3174471" cy="308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5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ECFCDB-6677-4694-8D0C-9DFB3AAA2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9808"/>
            <a:ext cx="10515600" cy="4844482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）请分析单总线结构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处理器（硬布线控制器）的</a:t>
            </a:r>
            <a:r>
              <a:rPr lang="zh-CN" altLang="en-US" sz="2000" b="1" dirty="0">
                <a:solidFill>
                  <a:srgbClr val="FF0000"/>
                </a:solidFill>
              </a:rPr>
              <a:t>电路原理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pPr lvl="2"/>
            <a:endParaRPr lang="en-US" altLang="zh-CN" sz="1400" b="1" dirty="0"/>
          </a:p>
          <a:p>
            <a:pPr lvl="2"/>
            <a:r>
              <a:rPr lang="zh-CN" altLang="en-US" sz="1600" b="1" dirty="0"/>
              <a:t>包括：数据通路、硬布线控制器、指令译码器、状态机、输出函数、硬布线控制器组合逻辑单元、算术逻辑单元</a:t>
            </a:r>
            <a:r>
              <a:rPr lang="en-US" altLang="zh-CN" sz="1600" b="1" dirty="0"/>
              <a:t>ALU</a:t>
            </a:r>
            <a:r>
              <a:rPr lang="zh-CN" altLang="en-US" sz="1600" b="1" dirty="0"/>
              <a:t>等电路。</a:t>
            </a:r>
            <a:endParaRPr lang="en-US" altLang="zh-CN" sz="1800" b="1" dirty="0"/>
          </a:p>
          <a:p>
            <a:pPr lvl="1"/>
            <a:endParaRPr lang="en-US" altLang="zh-CN" sz="1800" b="1" dirty="0"/>
          </a:p>
          <a:p>
            <a:pPr lvl="1"/>
            <a:endParaRPr lang="en-US" altLang="zh-CN" sz="1800" b="1" dirty="0"/>
          </a:p>
          <a:p>
            <a:endParaRPr lang="en-US" altLang="zh-CN" sz="2200" b="1" dirty="0"/>
          </a:p>
          <a:p>
            <a:r>
              <a:rPr lang="zh-CN" altLang="en-US" sz="2000" b="1" dirty="0"/>
              <a:t>（</a:t>
            </a:r>
            <a:r>
              <a:rPr lang="en-US" altLang="zh-CN" sz="2000" b="1" dirty="0"/>
              <a:t>5</a:t>
            </a:r>
            <a:r>
              <a:rPr lang="zh-CN" altLang="en-US" sz="2000" b="1" dirty="0"/>
              <a:t>）请问：在该单总线结构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处理器（硬布线控制器）的数据通路上，能够运行</a:t>
            </a:r>
            <a:r>
              <a:rPr lang="zh-CN" altLang="en-US" sz="2000" b="1" dirty="0">
                <a:solidFill>
                  <a:srgbClr val="FF0000"/>
                </a:solidFill>
              </a:rPr>
              <a:t>求累加和程序</a:t>
            </a:r>
            <a:r>
              <a:rPr lang="zh-CN" altLang="en-US" sz="2000" b="1" dirty="0"/>
              <a:t>、</a:t>
            </a:r>
            <a:r>
              <a:rPr lang="zh-CN" altLang="en-US" sz="2000" b="1" dirty="0">
                <a:solidFill>
                  <a:srgbClr val="FF0000"/>
                </a:solidFill>
              </a:rPr>
              <a:t>计算费波那契数列程序</a:t>
            </a:r>
            <a:r>
              <a:rPr lang="zh-CN" altLang="en-US" sz="2000" b="1" dirty="0"/>
              <a:t>吗？为什么？</a:t>
            </a:r>
          </a:p>
        </p:txBody>
      </p:sp>
    </p:spTree>
    <p:extLst>
      <p:ext uri="{BB962C8B-B14F-4D97-AF65-F5344CB8AC3E}">
        <p14:creationId xmlns:p14="http://schemas.microsoft.com/office/powerpoint/2010/main" val="2252681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/>
              <a:t>验证实验</a:t>
            </a:r>
            <a:r>
              <a:rPr lang="en-US" altLang="zh-CN" sz="3600" b="1" dirty="0"/>
              <a:t>2</a:t>
            </a:r>
            <a:r>
              <a:rPr lang="zh-CN" altLang="en-US" sz="3600" b="1" dirty="0"/>
              <a:t>、单总线结构 </a:t>
            </a:r>
            <a:r>
              <a:rPr lang="en-US" altLang="zh-CN" sz="3600" b="1" dirty="0"/>
              <a:t>MIPS </a:t>
            </a:r>
            <a:r>
              <a:rPr lang="zh-CN" altLang="en-US" sz="3600" b="1" dirty="0"/>
              <a:t>处理器（微程序控制器）</a:t>
            </a:r>
            <a:br>
              <a:rPr lang="en-US" altLang="zh-CN" sz="3600" b="1" dirty="0"/>
            </a:br>
            <a:r>
              <a:rPr lang="zh-CN" altLang="en-US" sz="3600" b="1" dirty="0"/>
              <a:t>（</a:t>
            </a:r>
            <a:r>
              <a:rPr lang="en-US" altLang="zh-CN" sz="3600" b="1" dirty="0"/>
              <a:t>5</a:t>
            </a:r>
            <a:r>
              <a:rPr lang="zh-CN" altLang="en-US" sz="3600" b="1" dirty="0"/>
              <a:t>条指令）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E58C8D4-5F7A-4BF0-80C7-E3034E8BD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3179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）单总线结构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处理器（微程序控制器）支持的</a:t>
            </a:r>
            <a:r>
              <a:rPr lang="en-US" altLang="zh-CN" sz="2000" b="1" dirty="0">
                <a:solidFill>
                  <a:srgbClr val="FF0000"/>
                </a:solidFill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</a:rPr>
              <a:t>条指令：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5A26DFC-2237-49B3-A0DF-1B52397B3864}"/>
              </a:ext>
            </a:extLst>
          </p:cNvPr>
          <p:cNvGraphicFramePr>
            <a:graphicFrameLocks noGrp="1"/>
          </p:cNvGraphicFramePr>
          <p:nvPr/>
        </p:nvGraphicFramePr>
        <p:xfrm>
          <a:off x="1126298" y="3173896"/>
          <a:ext cx="8844419" cy="2337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598">
                  <a:extLst>
                    <a:ext uri="{9D8B030D-6E8A-4147-A177-3AD203B41FA5}">
                      <a16:colId xmlns:a16="http://schemas.microsoft.com/office/drawing/2014/main" val="2793194881"/>
                    </a:ext>
                  </a:extLst>
                </a:gridCol>
                <a:gridCol w="1410144">
                  <a:extLst>
                    <a:ext uri="{9D8B030D-6E8A-4147-A177-3AD203B41FA5}">
                      <a16:colId xmlns:a16="http://schemas.microsoft.com/office/drawing/2014/main" val="1042304181"/>
                    </a:ext>
                  </a:extLst>
                </a:gridCol>
                <a:gridCol w="3897428">
                  <a:extLst>
                    <a:ext uri="{9D8B030D-6E8A-4147-A177-3AD203B41FA5}">
                      <a16:colId xmlns:a16="http://schemas.microsoft.com/office/drawing/2014/main" val="1446485596"/>
                    </a:ext>
                  </a:extLst>
                </a:gridCol>
                <a:gridCol w="2988249">
                  <a:extLst>
                    <a:ext uri="{9D8B030D-6E8A-4147-A177-3AD203B41FA5}">
                      <a16:colId xmlns:a16="http://schemas.microsoft.com/office/drawing/2014/main" val="3025208712"/>
                    </a:ext>
                  </a:extLst>
                </a:gridCol>
              </a:tblGrid>
              <a:tr h="3895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MIPS</a:t>
                      </a:r>
                      <a:r>
                        <a:rPr lang="zh-CN" altLang="en-US" sz="1200" b="1" dirty="0"/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RTL</a:t>
                      </a:r>
                      <a:r>
                        <a:rPr lang="zh-CN" altLang="en-US" sz="1200" b="1" dirty="0"/>
                        <a:t>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功能说明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501192"/>
                  </a:ext>
                </a:extLst>
              </a:tr>
              <a:tr h="3895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err="1"/>
                        <a:t>lw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 err="1"/>
                        <a:t>rt,imm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R[rt] &lt;- M[R[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+ </a:t>
                      </a:r>
                      <a:r>
                        <a:rPr lang="en-US" altLang="zh-CN" sz="1200" b="1" dirty="0" err="1"/>
                        <a:t>SignExt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imm</a:t>
                      </a:r>
                      <a:r>
                        <a:rPr lang="en-US" altLang="zh-CN" sz="1200" b="1" dirty="0"/>
                        <a:t>)]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取数指令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570384"/>
                  </a:ext>
                </a:extLst>
              </a:tr>
              <a:tr h="3895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err="1"/>
                        <a:t>sw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 err="1"/>
                        <a:t>rt,imm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M[R[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+ </a:t>
                      </a:r>
                      <a:r>
                        <a:rPr lang="en-US" altLang="zh-CN" sz="1200" b="1" dirty="0" err="1"/>
                        <a:t>SignExt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imm</a:t>
                      </a:r>
                      <a:r>
                        <a:rPr lang="en-US" altLang="zh-CN" sz="1200" b="1" dirty="0"/>
                        <a:t>)] &lt;- R[rt]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存数指令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37047"/>
                  </a:ext>
                </a:extLst>
              </a:tr>
              <a:tr h="3895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3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err="1"/>
                        <a:t>beq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 err="1"/>
                        <a:t>rs,rt,imm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if(R[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== R[rt])    PC &lt;- PC + 4 + </a:t>
                      </a:r>
                      <a:r>
                        <a:rPr lang="en-US" altLang="zh-CN" sz="1200" b="1" dirty="0" err="1"/>
                        <a:t>SignExt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imm</a:t>
                      </a:r>
                      <a:r>
                        <a:rPr lang="en-US" altLang="zh-CN" sz="1200" b="1" dirty="0"/>
                        <a:t>) &lt;&lt;2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条件分支指令：如果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 == rt</a:t>
                      </a:r>
                      <a:r>
                        <a:rPr lang="zh-CN" altLang="en-US" sz="1200" b="1" dirty="0"/>
                        <a:t>，则跳转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87648"/>
                  </a:ext>
                </a:extLst>
              </a:tr>
              <a:tr h="3895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4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err="1"/>
                        <a:t>addi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 err="1"/>
                        <a:t>rt,rs,imm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R[rt] &lt;- 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+ </a:t>
                      </a:r>
                      <a:r>
                        <a:rPr lang="en-US" altLang="zh-CN" sz="1200" b="1" dirty="0" err="1"/>
                        <a:t>SignExt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imm</a:t>
                      </a:r>
                      <a:r>
                        <a:rPr lang="en-US" altLang="zh-CN" sz="1200" b="1" dirty="0"/>
                        <a:t>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立即数加法指令，不考虑溢出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050122"/>
                  </a:ext>
                </a:extLst>
              </a:tr>
              <a:tr h="3895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err="1"/>
                        <a:t>slt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 err="1"/>
                        <a:t>rd,rs,rt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R[</a:t>
                      </a:r>
                      <a:r>
                        <a:rPr lang="en-US" altLang="zh-CN" sz="1200" b="1" dirty="0" err="1"/>
                        <a:t>rd</a:t>
                      </a:r>
                      <a:r>
                        <a:rPr lang="en-US" altLang="zh-CN" sz="1200" b="1" dirty="0"/>
                        <a:t>] &lt;- (R[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&lt; R[rt]) ? 1:0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/>
                        <a:t>小于置</a:t>
                      </a:r>
                      <a:r>
                        <a:rPr lang="en-US" altLang="zh-CN" sz="1200" b="1" dirty="0"/>
                        <a:t>1</a:t>
                      </a:r>
                      <a:r>
                        <a:rPr lang="zh-CN" altLang="en-US" sz="1200" b="1" dirty="0"/>
                        <a:t>指令，有符号数比较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642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83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ED40C47-CD29-4975-8F80-4222D1CFF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3380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）单总线结构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处理器（微程序控制器）的</a:t>
            </a:r>
            <a:r>
              <a:rPr lang="zh-CN" altLang="en-US" sz="2000" b="1" dirty="0">
                <a:solidFill>
                  <a:srgbClr val="FF0000"/>
                </a:solidFill>
              </a:rPr>
              <a:t>数据通路</a:t>
            </a:r>
            <a:r>
              <a:rPr lang="zh-CN" altLang="en-US" sz="2000" b="1" dirty="0"/>
              <a:t>（与硬布线控制器相同）</a:t>
            </a:r>
            <a:endParaRPr lang="en-US" altLang="zh-CN" sz="2000" b="1" dirty="0"/>
          </a:p>
          <a:p>
            <a:pPr lvl="1"/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20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</a:t>
            </a:r>
            <a:endParaRPr lang="zh-CN" altLang="zh-CN" sz="20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8A5E50-75D6-C698-05B8-7E1DA4B71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06" y="1048017"/>
            <a:ext cx="7162895" cy="562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2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4D77C-9483-4342-95DE-24FC162B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5C8A9A-4CA1-4AEA-A6D2-332572546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804"/>
            <a:ext cx="10515600" cy="5079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/>
              <a:t>一、验证实验</a:t>
            </a:r>
            <a:endParaRPr lang="en-US" altLang="zh-CN" sz="2000" b="1" dirty="0"/>
          </a:p>
          <a:p>
            <a:pPr lvl="1">
              <a:buFont typeface="+mj-lt"/>
              <a:buAutoNum type="arabicPeriod"/>
            </a:pPr>
            <a:r>
              <a:rPr lang="zh-CN" altLang="en-US" sz="1400" b="1" dirty="0"/>
              <a:t>单总线结构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处理器（硬布线控制器）（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条指令）</a:t>
            </a:r>
            <a:endParaRPr lang="en-US" altLang="zh-CN" sz="1400" b="1" dirty="0"/>
          </a:p>
          <a:p>
            <a:pPr lvl="1">
              <a:buFont typeface="+mj-lt"/>
              <a:buAutoNum type="arabicPeriod"/>
            </a:pPr>
            <a:r>
              <a:rPr lang="zh-CN" altLang="en-US" sz="1400" b="1" dirty="0"/>
              <a:t>单总线结构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处理器（微程序控制器）（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条指令）</a:t>
            </a:r>
            <a:endParaRPr lang="en-US" altLang="zh-CN" sz="1400" b="1" dirty="0"/>
          </a:p>
          <a:p>
            <a:pPr lvl="1">
              <a:buFont typeface="+mj-lt"/>
              <a:buAutoNum type="arabicPeriod"/>
            </a:pPr>
            <a:r>
              <a:rPr lang="zh-CN" altLang="en-US" sz="1400" b="1" dirty="0"/>
              <a:t>单周期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处理器（硬布线控制器）（</a:t>
            </a:r>
            <a:r>
              <a:rPr lang="en-US" altLang="zh-CN" sz="1400" b="1" dirty="0"/>
              <a:t>24</a:t>
            </a:r>
            <a:r>
              <a:rPr lang="zh-CN" altLang="en-US" sz="1400" b="1" dirty="0"/>
              <a:t>条指令）</a:t>
            </a:r>
            <a:endParaRPr lang="en-US" altLang="zh-CN" sz="1400" b="1" dirty="0"/>
          </a:p>
          <a:p>
            <a:pPr lvl="1">
              <a:buFont typeface="+mj-lt"/>
              <a:buAutoNum type="arabicPeriod"/>
            </a:pPr>
            <a:r>
              <a:rPr lang="zh-CN" altLang="en-US" sz="1400" b="1" dirty="0"/>
              <a:t>单周期 </a:t>
            </a:r>
            <a:r>
              <a:rPr lang="en-US" altLang="zh-CN" sz="1400" b="1" dirty="0"/>
              <a:t>RISC-V </a:t>
            </a:r>
            <a:r>
              <a:rPr lang="zh-CN" altLang="en-US" sz="1400" b="1" dirty="0"/>
              <a:t>处理器（硬布线控制器）（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条指令）</a:t>
            </a:r>
            <a:endParaRPr lang="en-US" altLang="zh-CN" sz="1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dirty="0"/>
              <a:t>二、设计实验</a:t>
            </a:r>
            <a:endParaRPr lang="en-US" altLang="zh-CN" sz="2000" b="1" dirty="0"/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400" b="1" dirty="0"/>
              <a:t>单总线结构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</a:t>
            </a:r>
            <a:r>
              <a:rPr lang="zh-CN" altLang="en-US" sz="1400" b="1" dirty="0">
                <a:solidFill>
                  <a:srgbClr val="FF0000"/>
                </a:solidFill>
              </a:rPr>
              <a:t>微程序控制器</a:t>
            </a:r>
            <a:r>
              <a:rPr lang="zh-CN" altLang="en-US" sz="1400" b="1" dirty="0"/>
              <a:t>）（</a:t>
            </a:r>
            <a:r>
              <a:rPr lang="zh-CN" altLang="en-US" sz="1400" b="1" dirty="0">
                <a:solidFill>
                  <a:srgbClr val="FF0000"/>
                </a:solidFill>
              </a:rPr>
              <a:t>增加</a:t>
            </a:r>
            <a:r>
              <a:rPr lang="en-US" altLang="zh-CN" sz="1400" b="1" dirty="0">
                <a:solidFill>
                  <a:srgbClr val="FF0000"/>
                </a:solidFill>
              </a:rPr>
              <a:t>1</a:t>
            </a:r>
            <a:r>
              <a:rPr lang="zh-CN" altLang="en-US" sz="1400" b="1" dirty="0">
                <a:solidFill>
                  <a:srgbClr val="FF0000"/>
                </a:solidFill>
              </a:rPr>
              <a:t>条</a:t>
            </a:r>
            <a:r>
              <a:rPr lang="en-US" altLang="zh-CN" sz="1400" b="1" dirty="0">
                <a:solidFill>
                  <a:srgbClr val="FF0000"/>
                </a:solidFill>
              </a:rPr>
              <a:t>add</a:t>
            </a:r>
            <a:r>
              <a:rPr lang="zh-CN" altLang="en-US" sz="1400" b="1" dirty="0">
                <a:solidFill>
                  <a:srgbClr val="FF0000"/>
                </a:solidFill>
              </a:rPr>
              <a:t>指令</a:t>
            </a:r>
            <a:r>
              <a:rPr lang="zh-CN" altLang="en-US" sz="1400" b="1" dirty="0"/>
              <a:t>）（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条指令）</a:t>
            </a:r>
            <a:endParaRPr lang="en-US" altLang="zh-CN" sz="1400" b="1" dirty="0"/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400" b="1" dirty="0"/>
              <a:t>单总线结构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</a:t>
            </a:r>
            <a:r>
              <a:rPr lang="zh-CN" altLang="en-US" sz="1400" b="1" dirty="0">
                <a:solidFill>
                  <a:srgbClr val="FF0000"/>
                </a:solidFill>
              </a:rPr>
              <a:t>微程序控制器</a:t>
            </a:r>
            <a:r>
              <a:rPr lang="zh-CN" altLang="en-US" sz="1400" b="1" dirty="0"/>
              <a:t>）（</a:t>
            </a:r>
            <a:r>
              <a:rPr lang="zh-CN" altLang="en-US" sz="1400" b="1" dirty="0">
                <a:solidFill>
                  <a:srgbClr val="FF0000"/>
                </a:solidFill>
              </a:rPr>
              <a:t>再增加</a:t>
            </a:r>
            <a:r>
              <a:rPr lang="en-US" altLang="zh-CN" sz="1400" b="1" dirty="0">
                <a:solidFill>
                  <a:srgbClr val="FF0000"/>
                </a:solidFill>
              </a:rPr>
              <a:t>1</a:t>
            </a:r>
            <a:r>
              <a:rPr lang="zh-CN" altLang="en-US" sz="1400" b="1" dirty="0">
                <a:solidFill>
                  <a:srgbClr val="FF0000"/>
                </a:solidFill>
              </a:rPr>
              <a:t>条</a:t>
            </a:r>
            <a:r>
              <a:rPr lang="en-US" altLang="zh-CN" sz="1400" b="1" dirty="0">
                <a:solidFill>
                  <a:srgbClr val="FF0000"/>
                </a:solidFill>
              </a:rPr>
              <a:t>j</a:t>
            </a:r>
            <a:r>
              <a:rPr lang="zh-CN" altLang="en-US" sz="1400" b="1" dirty="0">
                <a:solidFill>
                  <a:srgbClr val="FF0000"/>
                </a:solidFill>
              </a:rPr>
              <a:t>指令</a:t>
            </a:r>
            <a:r>
              <a:rPr lang="zh-CN" altLang="en-US" sz="1400" b="1" dirty="0"/>
              <a:t>）（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条指令）</a:t>
            </a:r>
            <a:endParaRPr lang="en-US" altLang="zh-CN" sz="1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dirty="0"/>
              <a:t>三、挑战性实验</a:t>
            </a:r>
            <a:endParaRPr lang="en-US" altLang="zh-CN" sz="2000" b="1" dirty="0"/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400" b="1" dirty="0"/>
              <a:t>单总线结构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</a:t>
            </a:r>
            <a:r>
              <a:rPr lang="zh-CN" altLang="en-US" sz="1400" b="1" dirty="0">
                <a:solidFill>
                  <a:srgbClr val="FF0000"/>
                </a:solidFill>
              </a:rPr>
              <a:t>硬布线控制器</a:t>
            </a:r>
            <a:r>
              <a:rPr lang="zh-CN" altLang="en-US" sz="1400" b="1" dirty="0"/>
              <a:t>）（</a:t>
            </a:r>
            <a:r>
              <a:rPr lang="zh-CN" altLang="en-US" sz="1400" b="1" dirty="0">
                <a:solidFill>
                  <a:srgbClr val="FF0000"/>
                </a:solidFill>
              </a:rPr>
              <a:t>增加</a:t>
            </a:r>
            <a:r>
              <a:rPr lang="en-US" altLang="zh-CN" sz="1400" b="1" dirty="0">
                <a:solidFill>
                  <a:srgbClr val="FF0000"/>
                </a:solidFill>
              </a:rPr>
              <a:t>1</a:t>
            </a:r>
            <a:r>
              <a:rPr lang="zh-CN" altLang="en-US" sz="1400" b="1" dirty="0">
                <a:solidFill>
                  <a:srgbClr val="FF0000"/>
                </a:solidFill>
              </a:rPr>
              <a:t>条</a:t>
            </a:r>
            <a:r>
              <a:rPr lang="en-US" altLang="zh-CN" sz="1400" b="1" dirty="0">
                <a:solidFill>
                  <a:srgbClr val="FF0000"/>
                </a:solidFill>
              </a:rPr>
              <a:t>add</a:t>
            </a:r>
            <a:r>
              <a:rPr lang="zh-CN" altLang="en-US" sz="1400" b="1" dirty="0">
                <a:solidFill>
                  <a:srgbClr val="FF0000"/>
                </a:solidFill>
              </a:rPr>
              <a:t>指令</a:t>
            </a:r>
            <a:r>
              <a:rPr lang="zh-CN" altLang="en-US" sz="1400" b="1" dirty="0"/>
              <a:t>）（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条指令）</a:t>
            </a:r>
            <a:endParaRPr lang="en-US" altLang="zh-CN" sz="1400" b="1" dirty="0"/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400" b="1" dirty="0"/>
              <a:t>单总线结构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</a:t>
            </a:r>
            <a:r>
              <a:rPr lang="zh-CN" altLang="en-US" sz="1400" b="1" dirty="0">
                <a:solidFill>
                  <a:srgbClr val="FF0000"/>
                </a:solidFill>
              </a:rPr>
              <a:t>硬布线控制器</a:t>
            </a:r>
            <a:r>
              <a:rPr lang="zh-CN" altLang="en-US" sz="1400" b="1" dirty="0"/>
              <a:t>）（</a:t>
            </a:r>
            <a:r>
              <a:rPr lang="zh-CN" altLang="en-US" sz="1400" b="1" dirty="0">
                <a:solidFill>
                  <a:srgbClr val="FF0000"/>
                </a:solidFill>
              </a:rPr>
              <a:t>再增加</a:t>
            </a:r>
            <a:r>
              <a:rPr lang="en-US" altLang="zh-CN" sz="1400" b="1" dirty="0">
                <a:solidFill>
                  <a:srgbClr val="FF0000"/>
                </a:solidFill>
              </a:rPr>
              <a:t>1</a:t>
            </a:r>
            <a:r>
              <a:rPr lang="zh-CN" altLang="en-US" sz="1400" b="1" dirty="0">
                <a:solidFill>
                  <a:srgbClr val="FF0000"/>
                </a:solidFill>
              </a:rPr>
              <a:t>条</a:t>
            </a:r>
            <a:r>
              <a:rPr lang="en-US" altLang="zh-CN" sz="1400" b="1" dirty="0">
                <a:solidFill>
                  <a:srgbClr val="FF0000"/>
                </a:solidFill>
              </a:rPr>
              <a:t>j</a:t>
            </a:r>
            <a:r>
              <a:rPr lang="zh-CN" altLang="en-US" sz="1400" b="1" dirty="0">
                <a:solidFill>
                  <a:srgbClr val="FF0000"/>
                </a:solidFill>
              </a:rPr>
              <a:t>指令</a:t>
            </a:r>
            <a:r>
              <a:rPr lang="zh-CN" altLang="en-US" sz="1400" b="1" dirty="0"/>
              <a:t>）（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条指令）</a:t>
            </a:r>
            <a:endParaRPr lang="en-US" altLang="zh-CN" sz="1400" b="1" dirty="0"/>
          </a:p>
          <a:p>
            <a:pPr marL="0" indent="0">
              <a:buNone/>
            </a:pPr>
            <a:r>
              <a:rPr lang="zh-CN" altLang="en-US" sz="2000" b="1" dirty="0"/>
              <a:t>四、拓展实验 （</a:t>
            </a:r>
            <a:r>
              <a:rPr lang="zh-CN" altLang="en-US" sz="2000" b="1" dirty="0">
                <a:highlight>
                  <a:srgbClr val="FFFF00"/>
                </a:highlight>
              </a:rPr>
              <a:t>可选做</a:t>
            </a:r>
            <a:r>
              <a:rPr lang="zh-CN" altLang="en-US" sz="2000" b="1" dirty="0"/>
              <a:t>）</a:t>
            </a:r>
            <a:endParaRPr lang="en-US" altLang="zh-CN" sz="1800" b="1" dirty="0"/>
          </a:p>
          <a:p>
            <a:pPr lvl="1">
              <a:buFont typeface="+mj-lt"/>
              <a:buAutoNum type="arabicPeriod"/>
            </a:pPr>
            <a:r>
              <a:rPr lang="zh-CN" altLang="en-US" sz="1400" b="1" dirty="0"/>
              <a:t>（验证实验）多周期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处理器（硬布线控制器）（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条指令）</a:t>
            </a:r>
            <a:endParaRPr lang="en-US" altLang="zh-CN" sz="1400" b="1" dirty="0"/>
          </a:p>
          <a:p>
            <a:pPr lvl="1">
              <a:buFont typeface="+mj-lt"/>
              <a:buAutoNum type="arabicPeriod"/>
            </a:pPr>
            <a:r>
              <a:rPr lang="zh-CN" altLang="en-US" sz="1400" b="1" dirty="0"/>
              <a:t>（验证实验）多周期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处理器（微程序控制器）（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条指令）</a:t>
            </a:r>
            <a:endParaRPr lang="en-US" altLang="zh-CN" sz="1400" b="1" dirty="0"/>
          </a:p>
          <a:p>
            <a:pPr lvl="1">
              <a:buFont typeface="+mj-lt"/>
              <a:buAutoNum type="arabicPeriod"/>
            </a:pPr>
            <a:r>
              <a:rPr lang="zh-CN" altLang="en-US" sz="1400" b="1" dirty="0"/>
              <a:t>（设计实验）多周期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</a:t>
            </a:r>
            <a:r>
              <a:rPr lang="zh-CN" altLang="en-US" sz="1400" b="1" dirty="0">
                <a:solidFill>
                  <a:srgbClr val="FF0000"/>
                </a:solidFill>
              </a:rPr>
              <a:t>硬布线控制器</a:t>
            </a:r>
            <a:r>
              <a:rPr lang="zh-CN" altLang="en-US" sz="1400" b="1" dirty="0"/>
              <a:t>）（</a:t>
            </a:r>
            <a:r>
              <a:rPr lang="zh-CN" altLang="en-US" sz="1400" b="1" dirty="0">
                <a:solidFill>
                  <a:srgbClr val="FF0000"/>
                </a:solidFill>
              </a:rPr>
              <a:t>增加</a:t>
            </a:r>
            <a:r>
              <a:rPr lang="en-US" altLang="zh-CN" sz="1400" b="1" dirty="0">
                <a:solidFill>
                  <a:srgbClr val="FF0000"/>
                </a:solidFill>
              </a:rPr>
              <a:t>1</a:t>
            </a:r>
            <a:r>
              <a:rPr lang="zh-CN" altLang="en-US" sz="1400" b="1" dirty="0">
                <a:solidFill>
                  <a:srgbClr val="FF0000"/>
                </a:solidFill>
              </a:rPr>
              <a:t>条</a:t>
            </a:r>
            <a:r>
              <a:rPr lang="en-US" altLang="zh-CN" sz="1400" b="1" dirty="0">
                <a:solidFill>
                  <a:srgbClr val="FF0000"/>
                </a:solidFill>
              </a:rPr>
              <a:t>j</a:t>
            </a:r>
            <a:r>
              <a:rPr lang="zh-CN" altLang="en-US" sz="1400" b="1" dirty="0">
                <a:solidFill>
                  <a:srgbClr val="FF0000"/>
                </a:solidFill>
              </a:rPr>
              <a:t>指令</a:t>
            </a:r>
            <a:r>
              <a:rPr lang="zh-CN" altLang="en-US" sz="1400" b="1" dirty="0"/>
              <a:t>）（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条指令）</a:t>
            </a:r>
            <a:endParaRPr lang="en-US" altLang="zh-CN" sz="1400" b="1" dirty="0"/>
          </a:p>
          <a:p>
            <a:pPr lvl="1">
              <a:buFont typeface="+mj-lt"/>
              <a:buAutoNum type="arabicPeriod"/>
            </a:pPr>
            <a:r>
              <a:rPr lang="zh-CN" altLang="en-US" sz="1400" b="1" dirty="0"/>
              <a:t>（设计实验）多周期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</a:t>
            </a:r>
            <a:r>
              <a:rPr lang="zh-CN" altLang="en-US" sz="1400" b="1" dirty="0">
                <a:solidFill>
                  <a:srgbClr val="FF0000"/>
                </a:solidFill>
              </a:rPr>
              <a:t>微程序控制器</a:t>
            </a:r>
            <a:r>
              <a:rPr lang="zh-CN" altLang="en-US" sz="1400" b="1" dirty="0"/>
              <a:t>）（</a:t>
            </a:r>
            <a:r>
              <a:rPr lang="zh-CN" altLang="en-US" sz="1400" b="1" dirty="0">
                <a:solidFill>
                  <a:srgbClr val="FF0000"/>
                </a:solidFill>
              </a:rPr>
              <a:t>增加</a:t>
            </a:r>
            <a:r>
              <a:rPr lang="en-US" altLang="zh-CN" sz="1400" b="1" dirty="0">
                <a:solidFill>
                  <a:srgbClr val="FF0000"/>
                </a:solidFill>
              </a:rPr>
              <a:t>1</a:t>
            </a:r>
            <a:r>
              <a:rPr lang="zh-CN" altLang="en-US" sz="1400" b="1" dirty="0">
                <a:solidFill>
                  <a:srgbClr val="FF0000"/>
                </a:solidFill>
              </a:rPr>
              <a:t>条</a:t>
            </a:r>
            <a:r>
              <a:rPr lang="en-US" altLang="zh-CN" sz="1400" b="1" dirty="0">
                <a:solidFill>
                  <a:srgbClr val="FF0000"/>
                </a:solidFill>
              </a:rPr>
              <a:t>j</a:t>
            </a:r>
            <a:r>
              <a:rPr lang="zh-CN" altLang="en-US" sz="1400" b="1" dirty="0">
                <a:solidFill>
                  <a:srgbClr val="FF0000"/>
                </a:solidFill>
              </a:rPr>
              <a:t>指令</a:t>
            </a:r>
            <a:r>
              <a:rPr lang="zh-CN" altLang="en-US" sz="1400" b="1" dirty="0"/>
              <a:t>）（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条指令）</a:t>
            </a:r>
            <a:endParaRPr lang="zh-CN" altLang="en-US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277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78358AE-4014-43D3-60D0-177D70A60A7F}"/>
              </a:ext>
            </a:extLst>
          </p:cNvPr>
          <p:cNvSpPr txBox="1"/>
          <p:nvPr/>
        </p:nvSpPr>
        <p:spPr>
          <a:xfrm>
            <a:off x="4227533" y="582180"/>
            <a:ext cx="318996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800" b="1" dirty="0"/>
              <a:t>微程序控制器（下址字段法）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FA93C3-D006-0CE4-FD38-F8550085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97" y="1920998"/>
            <a:ext cx="10250466" cy="410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79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3A25F1-68CC-3B08-2FB5-19F8BFD70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58" y="1454010"/>
            <a:ext cx="6908105" cy="30270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C166FD2-B657-EA6E-0561-FC3B60D2631B}"/>
              </a:ext>
            </a:extLst>
          </p:cNvPr>
          <p:cNvSpPr txBox="1"/>
          <p:nvPr/>
        </p:nvSpPr>
        <p:spPr>
          <a:xfrm>
            <a:off x="3117918" y="508430"/>
            <a:ext cx="516038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指令译码器（</a:t>
            </a:r>
            <a:r>
              <a:rPr lang="en-US" altLang="zh-CN" b="1" dirty="0"/>
              <a:t>5</a:t>
            </a:r>
            <a:r>
              <a:rPr lang="zh-CN" altLang="en-US" b="1" dirty="0"/>
              <a:t>条指令）（与硬布线控制器相同）</a:t>
            </a:r>
            <a:endParaRPr lang="en-US" alt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8B9BBF-D35C-6345-E8B4-9D5744996EDA}"/>
              </a:ext>
            </a:extLst>
          </p:cNvPr>
          <p:cNvSpPr txBox="1"/>
          <p:nvPr/>
        </p:nvSpPr>
        <p:spPr>
          <a:xfrm>
            <a:off x="3553133" y="4829876"/>
            <a:ext cx="4915128" cy="160043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IR</a:t>
            </a:r>
            <a:r>
              <a:rPr lang="zh-CN" altLang="en-US" sz="1400" b="1" dirty="0"/>
              <a:t>为</a:t>
            </a:r>
            <a:r>
              <a:rPr lang="en-US" altLang="zh-CN" sz="1400" b="1" dirty="0"/>
              <a:t>LW</a:t>
            </a:r>
            <a:r>
              <a:rPr lang="zh-CN" altLang="en-US" sz="1400" b="1" dirty="0"/>
              <a:t>指令时，指令译码器输出的</a:t>
            </a:r>
            <a:r>
              <a:rPr lang="en-US" altLang="zh-CN" sz="1400" b="1" dirty="0"/>
              <a:t>LW=1</a:t>
            </a:r>
            <a:r>
              <a:rPr lang="zh-CN" altLang="en-US" sz="1400" b="1" dirty="0"/>
              <a:t>，其余为</a:t>
            </a:r>
            <a:r>
              <a:rPr lang="en-US" altLang="zh-CN" sz="1400" b="1" dirty="0"/>
              <a:t>0</a:t>
            </a:r>
          </a:p>
          <a:p>
            <a:r>
              <a:rPr lang="en-US" altLang="zh-CN" sz="1400" b="1" dirty="0"/>
              <a:t>IR</a:t>
            </a:r>
            <a:r>
              <a:rPr lang="zh-CN" altLang="en-US" sz="1400" b="1" dirty="0"/>
              <a:t>为</a:t>
            </a:r>
            <a:r>
              <a:rPr lang="en-US" altLang="zh-CN" sz="1400" b="1" dirty="0"/>
              <a:t>SW</a:t>
            </a:r>
            <a:r>
              <a:rPr lang="zh-CN" altLang="en-US" sz="1400" b="1" dirty="0"/>
              <a:t>指令时，指令译码器输出的</a:t>
            </a:r>
            <a:r>
              <a:rPr lang="en-US" altLang="zh-CN" sz="1400" b="1" dirty="0"/>
              <a:t>SW=1</a:t>
            </a:r>
            <a:r>
              <a:rPr lang="zh-CN" altLang="en-US" sz="1400" b="1" dirty="0"/>
              <a:t>，其余为</a:t>
            </a:r>
            <a:r>
              <a:rPr lang="en-US" altLang="zh-CN" sz="1400" b="1" dirty="0"/>
              <a:t>0</a:t>
            </a:r>
          </a:p>
          <a:p>
            <a:r>
              <a:rPr lang="en-US" altLang="zh-CN" sz="1400" b="1" dirty="0"/>
              <a:t>IR</a:t>
            </a:r>
            <a:r>
              <a:rPr lang="zh-CN" altLang="en-US" sz="1400" b="1" dirty="0"/>
              <a:t>为</a:t>
            </a:r>
            <a:r>
              <a:rPr lang="en-US" altLang="zh-CN" sz="1400" b="1" dirty="0"/>
              <a:t>BEQ</a:t>
            </a:r>
            <a:r>
              <a:rPr lang="zh-CN" altLang="en-US" sz="1400" b="1" dirty="0"/>
              <a:t>指令时，指令译码器输出的</a:t>
            </a:r>
            <a:r>
              <a:rPr lang="en-US" altLang="zh-CN" sz="1400" b="1" dirty="0"/>
              <a:t>BEQ=1</a:t>
            </a:r>
            <a:r>
              <a:rPr lang="zh-CN" altLang="en-US" sz="1400" b="1" dirty="0"/>
              <a:t>，其余为</a:t>
            </a:r>
            <a:r>
              <a:rPr lang="en-US" altLang="zh-CN" sz="1400" b="1" dirty="0"/>
              <a:t>0</a:t>
            </a:r>
          </a:p>
          <a:p>
            <a:r>
              <a:rPr lang="en-US" altLang="zh-CN" sz="1400" b="1" dirty="0"/>
              <a:t>IR</a:t>
            </a:r>
            <a:r>
              <a:rPr lang="zh-CN" altLang="en-US" sz="1400" b="1" dirty="0"/>
              <a:t>为</a:t>
            </a:r>
            <a:r>
              <a:rPr lang="en-US" altLang="zh-CN" sz="1400" b="1" dirty="0"/>
              <a:t>ADDI</a:t>
            </a:r>
            <a:r>
              <a:rPr lang="zh-CN" altLang="en-US" sz="1400" b="1" dirty="0"/>
              <a:t>指令时，指令译码器输出的</a:t>
            </a:r>
            <a:r>
              <a:rPr lang="en-US" altLang="zh-CN" sz="1400" b="1" dirty="0"/>
              <a:t>ADDI=1</a:t>
            </a:r>
            <a:r>
              <a:rPr lang="zh-CN" altLang="en-US" sz="1400" b="1" dirty="0"/>
              <a:t>，其余为</a:t>
            </a:r>
            <a:r>
              <a:rPr lang="en-US" altLang="zh-CN" sz="1400" b="1" dirty="0"/>
              <a:t>0</a:t>
            </a:r>
          </a:p>
          <a:p>
            <a:r>
              <a:rPr lang="en-US" altLang="zh-CN" sz="1400" b="1" dirty="0"/>
              <a:t>IR</a:t>
            </a:r>
            <a:r>
              <a:rPr lang="zh-CN" altLang="en-US" sz="1400" b="1" dirty="0"/>
              <a:t>为</a:t>
            </a:r>
            <a:r>
              <a:rPr lang="en-US" altLang="zh-CN" sz="1400" b="1" dirty="0"/>
              <a:t>SLT</a:t>
            </a:r>
            <a:r>
              <a:rPr lang="zh-CN" altLang="en-US" sz="1400" b="1" dirty="0"/>
              <a:t>指令时，指令译码器输出的</a:t>
            </a:r>
            <a:r>
              <a:rPr lang="en-US" altLang="zh-CN" sz="1400" b="1" dirty="0"/>
              <a:t>SLT=1</a:t>
            </a:r>
            <a:r>
              <a:rPr lang="zh-CN" altLang="en-US" sz="1400" b="1" dirty="0"/>
              <a:t>，其余为</a:t>
            </a:r>
            <a:r>
              <a:rPr lang="en-US" altLang="zh-CN" sz="1400" b="1" dirty="0"/>
              <a:t>0</a:t>
            </a:r>
          </a:p>
          <a:p>
            <a:endParaRPr lang="en-US" altLang="zh-CN" sz="1400" b="1" dirty="0"/>
          </a:p>
          <a:p>
            <a:r>
              <a:rPr lang="en-US" altLang="zh-CN" sz="1400" b="1" dirty="0"/>
              <a:t>IR</a:t>
            </a:r>
            <a:r>
              <a:rPr lang="zh-CN" altLang="en-US" sz="1400" b="1" dirty="0"/>
              <a:t>为其他指令时，指令译码器输出的</a:t>
            </a:r>
            <a:r>
              <a:rPr lang="en-US" altLang="zh-CN" sz="1400" b="1" dirty="0" err="1"/>
              <a:t>OtherInstr</a:t>
            </a:r>
            <a:r>
              <a:rPr lang="en-US" altLang="zh-CN" sz="1400" b="1" dirty="0"/>
              <a:t>=1</a:t>
            </a:r>
            <a:r>
              <a:rPr lang="zh-CN" altLang="en-US" sz="1400" b="1" dirty="0"/>
              <a:t>，其余为</a:t>
            </a:r>
            <a:r>
              <a:rPr lang="en-US" altLang="zh-CN" sz="14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7186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6D3CB75-DE00-83E2-B9A6-A184F781A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84" y="826719"/>
            <a:ext cx="2857245" cy="315029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DD4615E-1503-9CEB-EB9F-62A5D7B60635}"/>
              </a:ext>
            </a:extLst>
          </p:cNvPr>
          <p:cNvSpPr txBox="1"/>
          <p:nvPr/>
        </p:nvSpPr>
        <p:spPr>
          <a:xfrm>
            <a:off x="5195753" y="537730"/>
            <a:ext cx="226215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微程序入口查找逻辑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76B3D1-EE48-E904-83EA-5C450047AC20}"/>
              </a:ext>
            </a:extLst>
          </p:cNvPr>
          <p:cNvSpPr txBox="1"/>
          <p:nvPr/>
        </p:nvSpPr>
        <p:spPr>
          <a:xfrm>
            <a:off x="558597" y="4677064"/>
            <a:ext cx="3931984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LW=1                	</a:t>
            </a:r>
            <a:r>
              <a:rPr lang="zh-CN" altLang="en-US" sz="1600" b="1" dirty="0"/>
              <a:t>微程序入口地址</a:t>
            </a:r>
            <a:r>
              <a:rPr lang="en-US" altLang="zh-CN" sz="1600" b="1" dirty="0"/>
              <a:t>=4                   </a:t>
            </a:r>
          </a:p>
          <a:p>
            <a:r>
              <a:rPr lang="en-US" altLang="zh-CN" sz="1600" b="1" dirty="0"/>
              <a:t>SW=1  		</a:t>
            </a:r>
            <a:r>
              <a:rPr lang="zh-CN" altLang="en-US" sz="1600" b="1" dirty="0"/>
              <a:t>微程序入口地址</a:t>
            </a:r>
            <a:r>
              <a:rPr lang="en-US" altLang="zh-CN" sz="1600" b="1" dirty="0"/>
              <a:t>=9</a:t>
            </a:r>
          </a:p>
          <a:p>
            <a:r>
              <a:rPr lang="en-US" altLang="zh-CN" sz="1600" b="1" dirty="0"/>
              <a:t>BEQ=1 		</a:t>
            </a:r>
            <a:r>
              <a:rPr lang="zh-CN" altLang="en-US" sz="1600" b="1" dirty="0"/>
              <a:t>微程序入口地址</a:t>
            </a:r>
            <a:r>
              <a:rPr lang="en-US" altLang="zh-CN" sz="1600" b="1" dirty="0"/>
              <a:t>=14 </a:t>
            </a:r>
          </a:p>
          <a:p>
            <a:r>
              <a:rPr lang="en-US" altLang="zh-CN" sz="1600" b="1" dirty="0"/>
              <a:t>SLT=1 		</a:t>
            </a:r>
            <a:r>
              <a:rPr lang="zh-CN" altLang="en-US" sz="1600" b="1" dirty="0"/>
              <a:t>微程序入口地址</a:t>
            </a:r>
            <a:r>
              <a:rPr lang="en-US" altLang="zh-CN" sz="1600" b="1" dirty="0"/>
              <a:t>=19</a:t>
            </a:r>
          </a:p>
          <a:p>
            <a:r>
              <a:rPr lang="en-US" altLang="zh-CN" sz="1600" b="1" dirty="0"/>
              <a:t>ADDI=1 		</a:t>
            </a:r>
            <a:r>
              <a:rPr lang="zh-CN" altLang="en-US" sz="1600" b="1" dirty="0"/>
              <a:t>微程序入口地址</a:t>
            </a:r>
            <a:r>
              <a:rPr lang="en-US" altLang="zh-CN" sz="1600" b="1" dirty="0"/>
              <a:t>=22 </a:t>
            </a:r>
            <a:endParaRPr lang="zh-CN" altLang="en-US" sz="16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CE2609-AE14-5A0F-F396-29D09973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446" y="5014232"/>
            <a:ext cx="5175875" cy="15692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771214-61FA-D840-91F4-810A8260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481" y="1358628"/>
            <a:ext cx="3317124" cy="340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82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A1C38574-00DB-944B-446F-EA0749F82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80" y="2350958"/>
            <a:ext cx="3032063" cy="193637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EC78A37-5010-ABBF-BEB1-A9FED50CFAE5}"/>
              </a:ext>
            </a:extLst>
          </p:cNvPr>
          <p:cNvSpPr txBox="1"/>
          <p:nvPr/>
        </p:nvSpPr>
        <p:spPr>
          <a:xfrm>
            <a:off x="5276783" y="572474"/>
            <a:ext cx="167516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pPr algn="ctr"/>
            <a:r>
              <a:rPr lang="zh-CN" altLang="en-US" dirty="0"/>
              <a:t>判别测试逻辑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2EFF26-3547-B883-5508-3931C3E89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85" y="5004421"/>
            <a:ext cx="4257939" cy="12816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196C25A-07F5-CC6D-539E-7E5DD65B22C0}"/>
              </a:ext>
            </a:extLst>
          </p:cNvPr>
          <p:cNvSpPr txBox="1"/>
          <p:nvPr/>
        </p:nvSpPr>
        <p:spPr>
          <a:xfrm>
            <a:off x="4480736" y="1786693"/>
            <a:ext cx="5746765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P0=0   P1=0        EQUAL=0               	M1M0=00                  </a:t>
            </a:r>
            <a:r>
              <a:rPr lang="zh-CN" altLang="en-US" sz="1200" b="1" dirty="0"/>
              <a:t>下址字段</a:t>
            </a:r>
            <a:endParaRPr lang="en-US" altLang="zh-CN" sz="1200" b="1" dirty="0"/>
          </a:p>
          <a:p>
            <a:r>
              <a:rPr lang="en-US" altLang="zh-CN" sz="1200" b="1" dirty="0"/>
              <a:t>P0=0   P1=0        EQUAL=1               	M1M0=00                  </a:t>
            </a:r>
            <a:r>
              <a:rPr lang="zh-CN" altLang="en-US" sz="1200" b="1" dirty="0"/>
              <a:t>下址字段</a:t>
            </a:r>
            <a:endParaRPr lang="en-US" altLang="zh-CN" sz="1200" b="1" dirty="0"/>
          </a:p>
          <a:p>
            <a:r>
              <a:rPr lang="en-US" altLang="zh-CN" sz="1200" b="1" dirty="0"/>
              <a:t>P0=0   P1=1        EQUAL=0               	M1M0=00                  </a:t>
            </a:r>
            <a:r>
              <a:rPr lang="zh-CN" altLang="en-US" sz="1200" b="1" dirty="0"/>
              <a:t>下址字段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en-US" altLang="zh-CN" sz="1200" b="1" dirty="0"/>
              <a:t>P0=0   P1=1        EQUAL=1               	M1M0=10                  </a:t>
            </a:r>
            <a:r>
              <a:rPr lang="en-US" altLang="zh-CN" sz="1200" b="1" dirty="0" err="1"/>
              <a:t>beq</a:t>
            </a:r>
            <a:r>
              <a:rPr lang="zh-CN" altLang="en-US" sz="1200" b="1" dirty="0"/>
              <a:t>分支</a:t>
            </a:r>
            <a:r>
              <a:rPr lang="en-US" altLang="zh-CN" sz="1200" b="1" dirty="0"/>
              <a:t>=10H=16</a:t>
            </a:r>
          </a:p>
          <a:p>
            <a:endParaRPr lang="en-US" altLang="zh-CN" sz="1200" b="1" dirty="0"/>
          </a:p>
          <a:p>
            <a:r>
              <a:rPr lang="en-US" altLang="zh-CN" sz="1200" b="1" dirty="0"/>
              <a:t>P0=1   P1=</a:t>
            </a:r>
            <a:r>
              <a:rPr lang="zh-CN" altLang="en-US" sz="1200" b="1" dirty="0"/>
              <a:t>任意</a:t>
            </a:r>
            <a:r>
              <a:rPr lang="en-US" altLang="zh-CN" sz="1200" b="1" dirty="0"/>
              <a:t>   EQUAL=</a:t>
            </a:r>
            <a:r>
              <a:rPr lang="zh-CN" altLang="en-US" sz="1200" b="1" dirty="0"/>
              <a:t>任意</a:t>
            </a:r>
            <a:r>
              <a:rPr lang="en-US" altLang="zh-CN" sz="1200" b="1" dirty="0"/>
              <a:t>               	M1M0=01                  </a:t>
            </a:r>
            <a:r>
              <a:rPr lang="zh-CN" altLang="en-US" sz="1200" b="1" dirty="0"/>
              <a:t>微程序入口</a:t>
            </a:r>
            <a:endParaRPr lang="en-US" altLang="zh-CN" sz="12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26B729-8627-2B0D-D498-B3D68E3D3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46512"/>
            <a:ext cx="4328531" cy="246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50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CCCDD361-FF9E-6248-5F65-7C844532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57" y="4822520"/>
            <a:ext cx="5157347" cy="99895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DF42BD7-D01A-E7A0-1FC1-484281802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643" y="1960095"/>
            <a:ext cx="872439" cy="468473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638658F-799E-9D57-CB63-025D94F1C756}"/>
              </a:ext>
            </a:extLst>
          </p:cNvPr>
          <p:cNvSpPr txBox="1"/>
          <p:nvPr/>
        </p:nvSpPr>
        <p:spPr>
          <a:xfrm>
            <a:off x="10098258" y="2230707"/>
            <a:ext cx="1101584" cy="73866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/>
              <a:t>微程序</a:t>
            </a:r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r>
              <a:rPr lang="en-US" altLang="zh-CN" sz="1400" b="1" dirty="0"/>
              <a:t>25</a:t>
            </a:r>
            <a:r>
              <a:rPr lang="zh-CN" altLang="en-US" sz="1400" b="1" dirty="0"/>
              <a:t>条微指令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52A2B73-7458-0CEF-9778-93BF8ABA03A0}"/>
              </a:ext>
            </a:extLst>
          </p:cNvPr>
          <p:cNvSpPr txBox="1"/>
          <p:nvPr/>
        </p:nvSpPr>
        <p:spPr>
          <a:xfrm>
            <a:off x="2239051" y="5513694"/>
            <a:ext cx="162095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控制存储器的内容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062101A-8770-4CC2-6777-B49E75A3B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018" y="3375319"/>
            <a:ext cx="2229906" cy="22922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0FDAB53-4101-6D3C-A205-E2F41126391F}"/>
              </a:ext>
            </a:extLst>
          </p:cNvPr>
          <p:cNvSpPr txBox="1"/>
          <p:nvPr/>
        </p:nvSpPr>
        <p:spPr>
          <a:xfrm>
            <a:off x="4093077" y="466003"/>
            <a:ext cx="344196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控制存储器（存放</a:t>
            </a:r>
            <a:r>
              <a:rPr lang="en-US" altLang="zh-CN" dirty="0"/>
              <a:t>25</a:t>
            </a:r>
            <a:r>
              <a:rPr lang="zh-CN" altLang="en-US" dirty="0"/>
              <a:t>条微指令）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97C778F-DBCE-0F70-73E5-A193136ACEFB}"/>
              </a:ext>
            </a:extLst>
          </p:cNvPr>
          <p:cNvSpPr txBox="1"/>
          <p:nvPr/>
        </p:nvSpPr>
        <p:spPr>
          <a:xfrm>
            <a:off x="4120762" y="1433452"/>
            <a:ext cx="4820550" cy="2539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微指令格式（</a:t>
            </a:r>
            <a:r>
              <a:rPr lang="en-US" altLang="zh-CN" sz="1050" b="1" dirty="0"/>
              <a:t>30</a:t>
            </a:r>
            <a:r>
              <a:rPr lang="zh-CN" altLang="en-US" sz="1050" b="1" dirty="0"/>
              <a:t>位）</a:t>
            </a:r>
            <a:r>
              <a:rPr lang="en-US" altLang="zh-CN" sz="1050" b="1" dirty="0"/>
              <a:t>=</a:t>
            </a:r>
            <a:r>
              <a:rPr lang="zh-CN" altLang="en-US" sz="1050" b="1" dirty="0"/>
              <a:t>控制字段（</a:t>
            </a:r>
            <a:r>
              <a:rPr lang="en-US" altLang="zh-CN" sz="1050" b="1" dirty="0"/>
              <a:t>22</a:t>
            </a:r>
            <a:r>
              <a:rPr lang="zh-CN" altLang="en-US" sz="1050" b="1" dirty="0"/>
              <a:t>位）</a:t>
            </a:r>
            <a:r>
              <a:rPr lang="en-US" altLang="zh-CN" sz="1050" b="1" dirty="0"/>
              <a:t>+</a:t>
            </a:r>
            <a:r>
              <a:rPr lang="zh-CN" altLang="en-US" sz="1050" b="1" dirty="0"/>
              <a:t>判断逻辑（</a:t>
            </a:r>
            <a:r>
              <a:rPr lang="en-US" altLang="zh-CN" sz="1050" b="1" dirty="0"/>
              <a:t>3</a:t>
            </a:r>
            <a:r>
              <a:rPr lang="zh-CN" altLang="en-US" sz="1050" b="1" dirty="0"/>
              <a:t>位）</a:t>
            </a:r>
            <a:r>
              <a:rPr lang="en-US" altLang="zh-CN" sz="1050" b="1" dirty="0"/>
              <a:t>+</a:t>
            </a:r>
            <a:r>
              <a:rPr lang="zh-CN" altLang="en-US" sz="1050" b="1" dirty="0"/>
              <a:t>下址字段（</a:t>
            </a:r>
            <a:r>
              <a:rPr lang="en-US" altLang="zh-CN" sz="1050" b="1" dirty="0"/>
              <a:t>5</a:t>
            </a:r>
            <a:r>
              <a:rPr lang="zh-CN" altLang="en-US" sz="1050" b="1" dirty="0"/>
              <a:t>位）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5BAF06F-431F-C651-8CB9-4635CD1C917E}"/>
              </a:ext>
            </a:extLst>
          </p:cNvPr>
          <p:cNvGrpSpPr/>
          <p:nvPr/>
        </p:nvGrpSpPr>
        <p:grpSpPr>
          <a:xfrm>
            <a:off x="590819" y="1806207"/>
            <a:ext cx="6465483" cy="2326329"/>
            <a:chOff x="590819" y="1806207"/>
            <a:chExt cx="6465483" cy="2326329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6211620-4F58-2038-BE3A-F58E8EE192DB}"/>
                </a:ext>
              </a:extLst>
            </p:cNvPr>
            <p:cNvGrpSpPr/>
            <p:nvPr/>
          </p:nvGrpSpPr>
          <p:grpSpPr>
            <a:xfrm>
              <a:off x="590819" y="1806207"/>
              <a:ext cx="6465483" cy="2326329"/>
              <a:chOff x="590819" y="1806207"/>
              <a:chExt cx="6465483" cy="2326329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6EB0A59D-282D-899D-3937-6288D455E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819" y="1806207"/>
                <a:ext cx="6465483" cy="2326329"/>
              </a:xfrm>
              <a:prstGeom prst="rect">
                <a:avLst/>
              </a:prstGeom>
            </p:spPr>
          </p:pic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B45B1CB-A407-A4BB-6C56-FDBCBC7E03D0}"/>
                  </a:ext>
                </a:extLst>
              </p:cNvPr>
              <p:cNvSpPr txBox="1"/>
              <p:nvPr/>
            </p:nvSpPr>
            <p:spPr>
              <a:xfrm>
                <a:off x="645090" y="1806207"/>
                <a:ext cx="12618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b="1" dirty="0"/>
                  <a:t>微地址寄存器</a:t>
                </a: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66B9279-AC33-4DE3-922D-C4031EB1EFCF}"/>
                </a:ext>
              </a:extLst>
            </p:cNvPr>
            <p:cNvSpPr txBox="1"/>
            <p:nvPr/>
          </p:nvSpPr>
          <p:spPr>
            <a:xfrm>
              <a:off x="6256083" y="223070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下址字段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DFC121C-6FB9-0F56-0A0B-08803D8F5166}"/>
              </a:ext>
            </a:extLst>
          </p:cNvPr>
          <p:cNvSpPr txBox="1"/>
          <p:nvPr/>
        </p:nvSpPr>
        <p:spPr>
          <a:xfrm>
            <a:off x="6707688" y="3319398"/>
            <a:ext cx="110639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P2</a:t>
            </a:r>
            <a:r>
              <a:rPr lang="zh-CN" altLang="en-US" sz="1400" b="1" dirty="0"/>
              <a:t>没有用到</a:t>
            </a:r>
          </a:p>
        </p:txBody>
      </p:sp>
    </p:spTree>
    <p:extLst>
      <p:ext uri="{BB962C8B-B14F-4D97-AF65-F5344CB8AC3E}">
        <p14:creationId xmlns:p14="http://schemas.microsoft.com/office/powerpoint/2010/main" val="2530261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20CA8-0905-4ABF-8027-6F54E4BCC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710"/>
            <a:ext cx="10515600" cy="5514624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）请在单总线结构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处理器（微程序控制器）的数据通路上</a:t>
            </a:r>
            <a:r>
              <a:rPr lang="zh-CN" altLang="en-US" sz="2000" b="1" dirty="0">
                <a:solidFill>
                  <a:srgbClr val="FF0000"/>
                </a:solidFill>
              </a:rPr>
              <a:t>运行程序：</a:t>
            </a:r>
            <a:endParaRPr lang="en-US" altLang="zh-CN" sz="1800" b="1" dirty="0"/>
          </a:p>
          <a:p>
            <a:endParaRPr lang="en-US" altLang="zh-CN" sz="1800" b="1" dirty="0"/>
          </a:p>
          <a:p>
            <a:pPr lvl="1"/>
            <a:r>
              <a:rPr lang="en-US" altLang="zh-CN" sz="1600" b="1" dirty="0">
                <a:solidFill>
                  <a:srgbClr val="FF0000"/>
                </a:solidFill>
              </a:rPr>
              <a:t>test1.hex</a:t>
            </a:r>
            <a:r>
              <a:rPr lang="zh-CN" altLang="en-US" sz="1600" b="1" dirty="0">
                <a:solidFill>
                  <a:srgbClr val="FF0000"/>
                </a:solidFill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</a:rPr>
              <a:t>sort3_mips_bus.hex</a:t>
            </a:r>
            <a:r>
              <a:rPr lang="zh-CN" altLang="en-US" sz="1600" b="1" dirty="0">
                <a:solidFill>
                  <a:srgbClr val="FF0000"/>
                </a:solidFill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</a:rPr>
              <a:t>sort4_mips_bus.hex</a:t>
            </a:r>
            <a:r>
              <a:rPr lang="zh-CN" altLang="en-US" sz="1600" b="1" dirty="0"/>
              <a:t>，具体步骤与单总线结构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处理器（硬布线控制器）相同。</a:t>
            </a:r>
            <a:endParaRPr lang="en-US" altLang="zh-CN" sz="16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r>
              <a:rPr lang="zh-CN" altLang="en-US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）请分析单总线结构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处理器（微程序控制器）的</a:t>
            </a:r>
            <a:r>
              <a:rPr lang="zh-CN" altLang="en-US" sz="2000" b="1" dirty="0">
                <a:solidFill>
                  <a:srgbClr val="FF0000"/>
                </a:solidFill>
              </a:rPr>
              <a:t>电路原理</a:t>
            </a:r>
            <a:r>
              <a:rPr lang="zh-CN" altLang="en-US" sz="2000" b="1" dirty="0"/>
              <a:t>和</a:t>
            </a:r>
            <a:r>
              <a:rPr lang="zh-CN" altLang="en-US" sz="2000" b="1" dirty="0">
                <a:solidFill>
                  <a:srgbClr val="FF0000"/>
                </a:solidFill>
              </a:rPr>
              <a:t>微程序：</a:t>
            </a:r>
            <a:endParaRPr lang="en-US" altLang="zh-CN" sz="2200" b="1" dirty="0"/>
          </a:p>
          <a:p>
            <a:pPr lvl="2"/>
            <a:endParaRPr lang="en-US" altLang="zh-CN" sz="1400" b="1" dirty="0"/>
          </a:p>
          <a:p>
            <a:pPr lvl="1"/>
            <a:r>
              <a:rPr lang="zh-CN" altLang="en-US" sz="1600" b="1" dirty="0"/>
              <a:t>包括：数据通路、微程序控制器（下址字段法）、微程序入口查找逻辑、判别测试逻辑、控制存储器中的微程序（</a:t>
            </a:r>
            <a:r>
              <a:rPr lang="en-US" altLang="zh-CN" sz="1600" b="1" dirty="0"/>
              <a:t>25</a:t>
            </a:r>
            <a:r>
              <a:rPr lang="zh-CN" altLang="en-US" sz="1600" b="1" dirty="0"/>
              <a:t>条微指令）等。</a:t>
            </a:r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361E75-D5F9-D44B-1D81-910E2DE8A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343" y="2596664"/>
            <a:ext cx="3714805" cy="3554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0EA9B9-FCA6-9B01-58AD-9B006C728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034" y="1907421"/>
            <a:ext cx="4069076" cy="5351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1D7F18-86F0-FB91-F781-467D9AF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260" y="2600613"/>
            <a:ext cx="4503342" cy="2737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916004-19A4-878C-F93E-B20656128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454" y="3095217"/>
            <a:ext cx="4589515" cy="33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18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/>
              <a:t>验证实验</a:t>
            </a:r>
            <a:r>
              <a:rPr lang="en-US" altLang="zh-CN" sz="3600" b="1" dirty="0"/>
              <a:t>3</a:t>
            </a:r>
            <a:r>
              <a:rPr lang="zh-CN" altLang="en-US" sz="3600" b="1" dirty="0"/>
              <a:t>、单周期 </a:t>
            </a:r>
            <a:r>
              <a:rPr lang="en-US" altLang="zh-CN" sz="3600" b="1" dirty="0"/>
              <a:t>MIPS </a:t>
            </a:r>
            <a:r>
              <a:rPr lang="zh-CN" altLang="en-US" sz="3600" b="1" dirty="0"/>
              <a:t>处理器（硬布线控制器）</a:t>
            </a:r>
            <a:br>
              <a:rPr lang="en-US" altLang="zh-CN" sz="3600" b="1" dirty="0"/>
            </a:br>
            <a:r>
              <a:rPr lang="zh-CN" altLang="en-US" sz="3600" b="1" dirty="0"/>
              <a:t>（</a:t>
            </a:r>
            <a:r>
              <a:rPr lang="en-US" altLang="zh-CN" sz="3600" b="1" dirty="0"/>
              <a:t>24</a:t>
            </a:r>
            <a:r>
              <a:rPr lang="zh-CN" altLang="en-US" sz="3600" b="1" dirty="0"/>
              <a:t>条指令）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E58C8D4-5F7A-4BF0-80C7-E3034E8BD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1069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）单周期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处理器（硬布线控制器）支持的</a:t>
            </a:r>
            <a:r>
              <a:rPr lang="en-US" altLang="zh-CN" sz="2000" b="1" dirty="0">
                <a:solidFill>
                  <a:srgbClr val="FF0000"/>
                </a:solidFill>
              </a:rPr>
              <a:t>24</a:t>
            </a:r>
            <a:r>
              <a:rPr lang="zh-CN" altLang="en-US" sz="2000" b="1" dirty="0">
                <a:solidFill>
                  <a:srgbClr val="FF0000"/>
                </a:solidFill>
              </a:rPr>
              <a:t>条指令：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5A26DFC-2237-49B3-A0DF-1B52397B3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063415"/>
              </p:ext>
            </p:extLst>
          </p:nvPr>
        </p:nvGraphicFramePr>
        <p:xfrm>
          <a:off x="838200" y="3374312"/>
          <a:ext cx="870036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63">
                  <a:extLst>
                    <a:ext uri="{9D8B030D-6E8A-4147-A177-3AD203B41FA5}">
                      <a16:colId xmlns:a16="http://schemas.microsoft.com/office/drawing/2014/main" val="2793194881"/>
                    </a:ext>
                  </a:extLst>
                </a:gridCol>
                <a:gridCol w="1387177">
                  <a:extLst>
                    <a:ext uri="{9D8B030D-6E8A-4147-A177-3AD203B41FA5}">
                      <a16:colId xmlns:a16="http://schemas.microsoft.com/office/drawing/2014/main" val="1042304181"/>
                    </a:ext>
                  </a:extLst>
                </a:gridCol>
                <a:gridCol w="3833950">
                  <a:extLst>
                    <a:ext uri="{9D8B030D-6E8A-4147-A177-3AD203B41FA5}">
                      <a16:colId xmlns:a16="http://schemas.microsoft.com/office/drawing/2014/main" val="1446485596"/>
                    </a:ext>
                  </a:extLst>
                </a:gridCol>
                <a:gridCol w="2939579">
                  <a:extLst>
                    <a:ext uri="{9D8B030D-6E8A-4147-A177-3AD203B41FA5}">
                      <a16:colId xmlns:a16="http://schemas.microsoft.com/office/drawing/2014/main" val="3025208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MIPS</a:t>
                      </a:r>
                      <a:r>
                        <a:rPr lang="zh-CN" altLang="en-US" sz="1000" b="1" dirty="0"/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RTL</a:t>
                      </a:r>
                      <a:r>
                        <a:rPr lang="zh-CN" altLang="en-US" sz="1000" b="1" dirty="0"/>
                        <a:t>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功能说明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50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add $</a:t>
                      </a:r>
                      <a:r>
                        <a:rPr lang="en-US" altLang="zh-CN" sz="1000" b="1" dirty="0" err="1"/>
                        <a:t>rd</a:t>
                      </a:r>
                      <a:r>
                        <a:rPr lang="en-US" altLang="zh-CN" sz="1000" b="1" dirty="0"/>
                        <a:t>,$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,$rt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R[</a:t>
                      </a:r>
                      <a:r>
                        <a:rPr lang="en-US" altLang="zh-CN" sz="1000" b="1" dirty="0" err="1"/>
                        <a:t>rd</a:t>
                      </a:r>
                      <a:r>
                        <a:rPr lang="en-US" altLang="zh-CN" sz="1000" b="1" dirty="0"/>
                        <a:t>] &lt;- 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+ R[rt]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/>
                        <a:t>寄存器加法指令，不考虑溢出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27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2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slt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rd,rs,rt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R[</a:t>
                      </a:r>
                      <a:r>
                        <a:rPr lang="en-US" altLang="zh-CN" sz="1000" b="1" dirty="0" err="1"/>
                        <a:t>rd</a:t>
                      </a:r>
                      <a:r>
                        <a:rPr lang="en-US" altLang="zh-CN" sz="1000" b="1" dirty="0"/>
                        <a:t>] &lt;- (R[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&lt; R[rt]) ? 1:0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/>
                        <a:t>小于置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指令，有符号数比较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21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3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addi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rt,rs,imm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R[rt] &lt;- 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立即数加法指令，不考虑溢出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4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lw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rt,imm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R[rt] &lt;- M[R[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)]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取数指令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570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5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 err="1"/>
                        <a:t>sw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rt,imm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M[R[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)] &lt;- R[rt]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存数指令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37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6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beq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rs,rt,imm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if(R[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== R[rt])    PC &lt;- PC + 4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 &lt;&lt;2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条件分支指令：如果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 == rt</a:t>
                      </a:r>
                      <a:r>
                        <a:rPr lang="zh-CN" altLang="en-US" sz="1000" b="1" dirty="0"/>
                        <a:t>，则跳转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8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7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bne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rs,rt,imm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if(R[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!= R[rt])    PC &lt;- PC + 4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 &lt;&lt;2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条件分支指令：如果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 != rt</a:t>
                      </a:r>
                      <a:r>
                        <a:rPr lang="zh-CN" altLang="en-US" sz="1000" b="1" dirty="0"/>
                        <a:t>，则跳转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62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8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syscall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系统调用指令，用于停机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系统调用指令，用于停机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29450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2D7618D-6CCB-4283-9E87-1D8C8889351F}"/>
              </a:ext>
            </a:extLst>
          </p:cNvPr>
          <p:cNvSpPr txBox="1"/>
          <p:nvPr/>
        </p:nvSpPr>
        <p:spPr>
          <a:xfrm>
            <a:off x="4173679" y="2887248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核心指令（</a:t>
            </a:r>
            <a:r>
              <a:rPr lang="en-US" altLang="zh-CN" b="1" dirty="0"/>
              <a:t>8</a:t>
            </a:r>
            <a:r>
              <a:rPr lang="zh-CN" altLang="en-US" b="1" dirty="0"/>
              <a:t>条）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0341DC-5ED6-6E64-3546-0C27DAC17020}"/>
              </a:ext>
            </a:extLst>
          </p:cNvPr>
          <p:cNvSpPr txBox="1"/>
          <p:nvPr/>
        </p:nvSpPr>
        <p:spPr>
          <a:xfrm>
            <a:off x="4977745" y="1690688"/>
            <a:ext cx="2236510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第四次实验的内容</a:t>
            </a:r>
          </a:p>
        </p:txBody>
      </p:sp>
    </p:spTree>
    <p:extLst>
      <p:ext uri="{BB962C8B-B14F-4D97-AF65-F5344CB8AC3E}">
        <p14:creationId xmlns:p14="http://schemas.microsoft.com/office/powerpoint/2010/main" val="2982206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0965CB8A-1B8E-473A-BD95-DD50847AECB2}"/>
              </a:ext>
            </a:extLst>
          </p:cNvPr>
          <p:cNvGraphicFramePr>
            <a:graphicFrameLocks noGrp="1"/>
          </p:cNvGraphicFramePr>
          <p:nvPr/>
        </p:nvGraphicFramePr>
        <p:xfrm>
          <a:off x="1013565" y="468278"/>
          <a:ext cx="870036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63">
                  <a:extLst>
                    <a:ext uri="{9D8B030D-6E8A-4147-A177-3AD203B41FA5}">
                      <a16:colId xmlns:a16="http://schemas.microsoft.com/office/drawing/2014/main" val="2793194881"/>
                    </a:ext>
                  </a:extLst>
                </a:gridCol>
                <a:gridCol w="1387177">
                  <a:extLst>
                    <a:ext uri="{9D8B030D-6E8A-4147-A177-3AD203B41FA5}">
                      <a16:colId xmlns:a16="http://schemas.microsoft.com/office/drawing/2014/main" val="1042304181"/>
                    </a:ext>
                  </a:extLst>
                </a:gridCol>
                <a:gridCol w="3833950">
                  <a:extLst>
                    <a:ext uri="{9D8B030D-6E8A-4147-A177-3AD203B41FA5}">
                      <a16:colId xmlns:a16="http://schemas.microsoft.com/office/drawing/2014/main" val="1446485596"/>
                    </a:ext>
                  </a:extLst>
                </a:gridCol>
                <a:gridCol w="2939579">
                  <a:extLst>
                    <a:ext uri="{9D8B030D-6E8A-4147-A177-3AD203B41FA5}">
                      <a16:colId xmlns:a16="http://schemas.microsoft.com/office/drawing/2014/main" val="3025208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bg1"/>
                          </a:solidFill>
                        </a:rPr>
                        <a:t>MIPS</a:t>
                      </a:r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bg1"/>
                          </a:solidFill>
                        </a:rPr>
                        <a:t>RTL</a:t>
                      </a:r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功能说明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50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addu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+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无符号寄存器加法指令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27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addiu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R[rt]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+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SignExt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无符号立即数加法指令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82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and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&amp;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逻辑与指令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92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andi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R[rt]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&amp; {16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个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0,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立即数逻辑与指令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330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sll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rt,imm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R[rt] &lt;&lt;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shamt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逻辑左移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673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srl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rt,imm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R[rt] &gt;&gt;&gt;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shamt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逻辑左移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63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sra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rt,imm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R[rt] &gt;&gt;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shamt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逻辑左移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642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sub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-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寄存器减法指令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8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or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|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逻辑或指令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27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ori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R[rt]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| {16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个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0,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立即数逻辑或指令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4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nor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!(R[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| R[rt])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逻辑或非指令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915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sltu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(R[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 R[rt]) ? 1:0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小于置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指令，无符号数比较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21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slti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(R[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SignExt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)) ? 1:0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小于置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指令，立即数比较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j address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PC &lt;-  {(PC+4)</a:t>
                      </a:r>
                      <a:r>
                        <a:rPr lang="en-US" altLang="zh-CN" sz="1000" b="1" baseline="-25000" dirty="0">
                          <a:solidFill>
                            <a:schemeClr val="tx1"/>
                          </a:solidFill>
                        </a:rPr>
                        <a:t>31:28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 address&lt;&lt;2} 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无条件分支指令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37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jal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address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R[31] &lt;- PC+4       PC &lt;-  {(PC+4)</a:t>
                      </a:r>
                      <a:r>
                        <a:rPr lang="en-US" altLang="zh-CN" sz="1000" b="1" baseline="-25000" dirty="0">
                          <a:solidFill>
                            <a:schemeClr val="tx1"/>
                          </a:solidFill>
                        </a:rPr>
                        <a:t>31:28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 address&lt;&lt;2} 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子程序调用指令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8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jr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PC &lt;- R[$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寄存器跳转指令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62545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4BE5201-FD43-454D-AD9C-AB36977823DA}"/>
              </a:ext>
            </a:extLst>
          </p:cNvPr>
          <p:cNvSpPr txBox="1"/>
          <p:nvPr/>
        </p:nvSpPr>
        <p:spPr>
          <a:xfrm>
            <a:off x="4117312" y="98946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基础指令（</a:t>
            </a:r>
            <a:r>
              <a:rPr lang="en-US" altLang="zh-CN" b="1" dirty="0"/>
              <a:t>16</a:t>
            </a:r>
            <a:r>
              <a:rPr lang="zh-CN" altLang="en-US" b="1" dirty="0"/>
              <a:t>条）</a:t>
            </a:r>
          </a:p>
        </p:txBody>
      </p:sp>
    </p:spTree>
    <p:extLst>
      <p:ext uri="{BB962C8B-B14F-4D97-AF65-F5344CB8AC3E}">
        <p14:creationId xmlns:p14="http://schemas.microsoft.com/office/powerpoint/2010/main" val="1497448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ED40C47-CD29-4975-8F80-4222D1CFF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4591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）单周期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处理器（硬布线控制器）的</a:t>
            </a:r>
            <a:r>
              <a:rPr lang="zh-CN" altLang="en-US" sz="2000" b="1" dirty="0">
                <a:solidFill>
                  <a:srgbClr val="FF0000"/>
                </a:solidFill>
              </a:rPr>
              <a:t>数据通路</a:t>
            </a:r>
            <a:r>
              <a:rPr lang="en-US" altLang="zh-CN" sz="20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endParaRPr lang="zh-CN" altLang="zh-CN" sz="20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302CCD-413D-54C6-D2D4-31632736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971" y="982061"/>
            <a:ext cx="8216970" cy="561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9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69F2FC-99D8-4DF5-5AD3-76477A374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4" y="1346114"/>
            <a:ext cx="11726912" cy="52680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ED65EE-FFEE-1EC2-7118-8B19E52FC601}"/>
              </a:ext>
            </a:extLst>
          </p:cNvPr>
          <p:cNvSpPr txBox="1"/>
          <p:nvPr/>
        </p:nvSpPr>
        <p:spPr>
          <a:xfrm>
            <a:off x="4531485" y="509844"/>
            <a:ext cx="156966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硬布线控制器</a:t>
            </a:r>
          </a:p>
        </p:txBody>
      </p:sp>
    </p:spTree>
    <p:extLst>
      <p:ext uri="{BB962C8B-B14F-4D97-AF65-F5344CB8AC3E}">
        <p14:creationId xmlns:p14="http://schemas.microsoft.com/office/powerpoint/2010/main" val="2443551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E19A2A-871E-8DB1-9802-D0D0A565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实验要求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5D5FDF-3798-E84F-5718-EF048CA4E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19225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每完成挑战性实验一个，追加</a:t>
            </a:r>
            <a:r>
              <a:rPr lang="en-US" altLang="zh-CN" sz="1600" b="1" dirty="0">
                <a:highlight>
                  <a:srgbClr val="FFFF00"/>
                </a:highlight>
              </a:rPr>
              <a:t>5</a:t>
            </a:r>
            <a:r>
              <a:rPr lang="zh-CN" altLang="en-US" sz="1600" b="1" dirty="0">
                <a:highlight>
                  <a:srgbClr val="FFFF00"/>
                </a:highlight>
              </a:rPr>
              <a:t>分</a:t>
            </a:r>
            <a:r>
              <a:rPr lang="zh-CN" altLang="en-US" sz="1600" b="1" dirty="0"/>
              <a:t>。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zh-CN" altLang="en-US" sz="1600" b="1" dirty="0"/>
              <a:t>拓展实验不做强行要求，鼓励同学们去完成。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zh-CN" altLang="en-US" sz="1600" b="1" dirty="0"/>
              <a:t>设计实验文件命名：</a:t>
            </a: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b="1" dirty="0"/>
              <a:t>单总线结构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处理器（微程序控制器）（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条指令）</a:t>
            </a:r>
            <a:r>
              <a:rPr lang="en-US" altLang="zh-CN" sz="1400" b="1" dirty="0"/>
              <a:t>.circ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b="1" dirty="0"/>
              <a:t>单总线结构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处理器（微程序控制器）（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条指令）</a:t>
            </a:r>
            <a:r>
              <a:rPr lang="en-US" altLang="zh-CN" sz="1400" b="1" dirty="0"/>
              <a:t>.circ</a:t>
            </a:r>
          </a:p>
          <a:p>
            <a:pPr marL="800100" lvl="1" indent="-342900">
              <a:buFont typeface="+mj-ea"/>
              <a:buAutoNum type="circleNumDbPlain"/>
            </a:pPr>
            <a:endParaRPr lang="en-US" altLang="zh-CN" sz="1400" b="1" dirty="0"/>
          </a:p>
          <a:p>
            <a:r>
              <a:rPr lang="zh-CN" altLang="en-US" sz="1600" b="1" dirty="0"/>
              <a:t>挑战性实验文档命名：</a:t>
            </a: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b="1" dirty="0"/>
              <a:t>单总线结构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处理器（硬布线控制器）（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条指令）</a:t>
            </a:r>
            <a:r>
              <a:rPr lang="en-US" altLang="zh-CN" sz="1400" b="1" dirty="0"/>
              <a:t>.circ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b="1" dirty="0"/>
              <a:t>单总线结构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处理器（硬布线控制器）（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条指令）</a:t>
            </a:r>
            <a:r>
              <a:rPr lang="en-US" altLang="zh-CN" sz="1400" b="1" dirty="0"/>
              <a:t>.circ</a:t>
            </a:r>
            <a:endParaRPr lang="zh-CN" altLang="en-US" sz="14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400" b="1" dirty="0"/>
          </a:p>
          <a:p>
            <a:r>
              <a:rPr lang="zh-CN" altLang="en-US" sz="1600" b="1" dirty="0"/>
              <a:t>拓展实验文档命名（</a:t>
            </a:r>
            <a:r>
              <a:rPr lang="zh-CN" altLang="en-US" sz="1600" b="1" dirty="0">
                <a:solidFill>
                  <a:srgbClr val="FF0000"/>
                </a:solidFill>
              </a:rPr>
              <a:t>不强行要求</a:t>
            </a:r>
            <a:r>
              <a:rPr lang="zh-CN" altLang="en-US" sz="1600" b="1" dirty="0"/>
              <a:t>）：</a:t>
            </a: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b="1" dirty="0"/>
              <a:t>多周期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处理器（硬布线控制器）（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条指令）</a:t>
            </a:r>
            <a:r>
              <a:rPr lang="en-US" altLang="zh-CN" sz="1400" b="1" dirty="0"/>
              <a:t>.circ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b="1" dirty="0"/>
              <a:t>多周期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处理器（微程序控制器）（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条指令）</a:t>
            </a:r>
            <a:r>
              <a:rPr lang="en-US" altLang="zh-CN" sz="1400" b="1" dirty="0"/>
              <a:t>.circ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49838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219108B-EFB6-FB9A-4E9B-235E9EC79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38" y="1472579"/>
            <a:ext cx="3563783" cy="50323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3A027D-A749-4E44-2C08-2C82E8609A24}"/>
              </a:ext>
            </a:extLst>
          </p:cNvPr>
          <p:cNvSpPr txBox="1"/>
          <p:nvPr/>
        </p:nvSpPr>
        <p:spPr>
          <a:xfrm>
            <a:off x="4265045" y="3657598"/>
            <a:ext cx="5931141" cy="160043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输入：</a:t>
            </a:r>
            <a:r>
              <a:rPr lang="en-US" altLang="zh-CN" sz="1400" b="1" dirty="0"/>
              <a:t>OP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位）、</a:t>
            </a:r>
            <a:r>
              <a:rPr lang="en-US" altLang="zh-CN" sz="1400" b="1" dirty="0" err="1"/>
              <a:t>Func</a:t>
            </a:r>
            <a:r>
              <a:rPr lang="zh-CN" altLang="en-US" sz="1400" b="1" dirty="0"/>
              <a:t>（</a:t>
            </a:r>
            <a:r>
              <a:rPr lang="en-US" altLang="zh-CN" sz="1400" b="1" dirty="0" err="1"/>
              <a:t>funct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位）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输出：</a:t>
            </a:r>
            <a:r>
              <a:rPr lang="en-US" altLang="zh-CN" sz="1400" b="1" dirty="0" err="1"/>
              <a:t>AluOP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位），</a:t>
            </a:r>
            <a:r>
              <a:rPr lang="en-US" altLang="zh-CN" sz="1400" b="1" dirty="0"/>
              <a:t>13</a:t>
            </a:r>
            <a:r>
              <a:rPr lang="zh-CN" altLang="en-US" sz="1400" b="1" dirty="0"/>
              <a:t>种运算</a:t>
            </a:r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根据指令的</a:t>
            </a:r>
            <a:r>
              <a:rPr lang="en-US" altLang="zh-CN" sz="1400" b="1" dirty="0"/>
              <a:t>OP</a:t>
            </a:r>
            <a:r>
              <a:rPr lang="zh-CN" altLang="en-US" sz="1400" b="1" dirty="0"/>
              <a:t>字段（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位）、</a:t>
            </a:r>
            <a:r>
              <a:rPr lang="en-US" altLang="zh-CN" sz="1400" b="1" dirty="0" err="1"/>
              <a:t>funct</a:t>
            </a:r>
            <a:r>
              <a:rPr lang="zh-CN" altLang="en-US" sz="1400" b="1" dirty="0"/>
              <a:t>字段（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位），知道是哪条运算类指令，然后给出运算器的运算功能</a:t>
            </a:r>
            <a:r>
              <a:rPr lang="en-US" altLang="zh-CN" sz="1400" b="1" dirty="0" err="1"/>
              <a:t>AluOP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位）（</a:t>
            </a:r>
            <a:r>
              <a:rPr lang="en-US" altLang="zh-CN" sz="1400" b="1" dirty="0"/>
              <a:t>13</a:t>
            </a:r>
            <a:r>
              <a:rPr lang="zh-CN" altLang="en-US" sz="1400" b="1" dirty="0"/>
              <a:t>种运算）</a:t>
            </a:r>
            <a:endParaRPr lang="en-US" altLang="zh-CN" sz="14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A16739D-B2D8-8E2D-797C-6A300D329AB0}"/>
              </a:ext>
            </a:extLst>
          </p:cNvPr>
          <p:cNvGrpSpPr/>
          <p:nvPr/>
        </p:nvGrpSpPr>
        <p:grpSpPr>
          <a:xfrm>
            <a:off x="4265045" y="1772393"/>
            <a:ext cx="5856863" cy="871488"/>
            <a:chOff x="4265045" y="1327720"/>
            <a:chExt cx="5856863" cy="871488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8E7D9F8-3DDE-D517-AC2C-1FF4C3B2B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5045" y="1327720"/>
              <a:ext cx="5856863" cy="563711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40964D8-000E-3A47-3C67-EAE2FC663DC3}"/>
                </a:ext>
              </a:extLst>
            </p:cNvPr>
            <p:cNvSpPr txBox="1"/>
            <p:nvPr/>
          </p:nvSpPr>
          <p:spPr>
            <a:xfrm>
              <a:off x="5580345" y="1891431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OP</a:t>
              </a:r>
              <a:endParaRPr lang="zh-CN" altLang="en-US" sz="1400" b="1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4A3602BA-B9DE-3610-5911-2025459B13B0}"/>
              </a:ext>
            </a:extLst>
          </p:cNvPr>
          <p:cNvSpPr txBox="1"/>
          <p:nvPr/>
        </p:nvSpPr>
        <p:spPr>
          <a:xfrm>
            <a:off x="4531485" y="509844"/>
            <a:ext cx="156966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运算器控制器</a:t>
            </a:r>
          </a:p>
        </p:txBody>
      </p:sp>
    </p:spTree>
    <p:extLst>
      <p:ext uri="{BB962C8B-B14F-4D97-AF65-F5344CB8AC3E}">
        <p14:creationId xmlns:p14="http://schemas.microsoft.com/office/powerpoint/2010/main" val="3271093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81D61F-1F6E-0A56-453B-4733B3B9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98" y="1503123"/>
            <a:ext cx="4492598" cy="47223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4CB8D82-950A-2F3C-8881-51AA01FA2CE1}"/>
              </a:ext>
            </a:extLst>
          </p:cNvPr>
          <p:cNvSpPr txBox="1"/>
          <p:nvPr/>
        </p:nvSpPr>
        <p:spPr>
          <a:xfrm>
            <a:off x="4531485" y="509844"/>
            <a:ext cx="156966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控制信号生成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14ED5A-9BF5-A87C-4A4C-1D2488B475C6}"/>
              </a:ext>
            </a:extLst>
          </p:cNvPr>
          <p:cNvSpPr txBox="1"/>
          <p:nvPr/>
        </p:nvSpPr>
        <p:spPr>
          <a:xfrm>
            <a:off x="4784877" y="4083483"/>
            <a:ext cx="5686882" cy="160043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输入：</a:t>
            </a:r>
            <a:r>
              <a:rPr lang="en-US" altLang="zh-CN" sz="1400" b="1" dirty="0"/>
              <a:t>OP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位）、</a:t>
            </a:r>
            <a:r>
              <a:rPr lang="en-US" altLang="zh-CN" sz="1400" b="1" dirty="0" err="1"/>
              <a:t>Func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位）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输出：控制信号（</a:t>
            </a:r>
            <a:r>
              <a:rPr lang="en-US" altLang="zh-CN" sz="1400" b="1" dirty="0"/>
              <a:t>12</a:t>
            </a:r>
            <a:r>
              <a:rPr lang="zh-CN" altLang="en-US" sz="1400" b="1" dirty="0"/>
              <a:t>个）</a:t>
            </a:r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根据指令的</a:t>
            </a:r>
            <a:r>
              <a:rPr lang="en-US" altLang="zh-CN" sz="1400" b="1" dirty="0"/>
              <a:t>OP</a:t>
            </a:r>
            <a:r>
              <a:rPr lang="zh-CN" altLang="en-US" sz="1400" b="1" dirty="0"/>
              <a:t>字段（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位）、</a:t>
            </a:r>
            <a:r>
              <a:rPr lang="en-US" altLang="zh-CN" sz="1400" b="1" dirty="0" err="1"/>
              <a:t>funct</a:t>
            </a:r>
            <a:r>
              <a:rPr lang="zh-CN" altLang="en-US" sz="1400" b="1" dirty="0"/>
              <a:t>字段（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位），知道是哪条指令，然后给出相应的控制信号（</a:t>
            </a:r>
            <a:r>
              <a:rPr lang="en-US" altLang="zh-CN" sz="1400" b="1" dirty="0"/>
              <a:t>12</a:t>
            </a:r>
            <a:r>
              <a:rPr lang="zh-CN" altLang="en-US" sz="1400" b="1" dirty="0"/>
              <a:t>个）</a:t>
            </a:r>
            <a:endParaRPr lang="en-US" altLang="zh-CN" sz="1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0E27E8D-E65B-96F5-D1FA-60C168971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92" y="2380544"/>
            <a:ext cx="5048714" cy="139041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E0DFCC1-9594-BA59-238A-2B6027B6737F}"/>
              </a:ext>
            </a:extLst>
          </p:cNvPr>
          <p:cNvSpPr txBox="1"/>
          <p:nvPr/>
        </p:nvSpPr>
        <p:spPr>
          <a:xfrm>
            <a:off x="7741085" y="2148214"/>
            <a:ext cx="204414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控制信号（</a:t>
            </a:r>
            <a:r>
              <a:rPr lang="en-US" altLang="zh-CN" b="1" dirty="0"/>
              <a:t>12</a:t>
            </a:r>
            <a:r>
              <a:rPr lang="zh-CN" altLang="en-US" b="1" dirty="0"/>
              <a:t>个）</a:t>
            </a:r>
          </a:p>
        </p:txBody>
      </p:sp>
    </p:spTree>
    <p:extLst>
      <p:ext uri="{BB962C8B-B14F-4D97-AF65-F5344CB8AC3E}">
        <p14:creationId xmlns:p14="http://schemas.microsoft.com/office/powerpoint/2010/main" val="2878437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A4736FC-AE13-68D0-5FFA-D8C872BB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99" y="1058095"/>
            <a:ext cx="5722829" cy="55781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6E70E6-4FC1-60E5-5F9D-6D2A03D74D79}"/>
              </a:ext>
            </a:extLst>
          </p:cNvPr>
          <p:cNvSpPr txBox="1"/>
          <p:nvPr/>
        </p:nvSpPr>
        <p:spPr>
          <a:xfrm>
            <a:off x="6657583" y="2536520"/>
            <a:ext cx="2494594" cy="375487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13</a:t>
            </a:r>
            <a:r>
              <a:rPr lang="zh-CN" altLang="en-US" sz="1400" b="1" dirty="0"/>
              <a:t>种运算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=0000    </a:t>
            </a:r>
            <a:r>
              <a:rPr lang="zh-CN" altLang="en-US" sz="1400" b="1" dirty="0"/>
              <a:t>逻辑左移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=0001    </a:t>
            </a:r>
            <a:r>
              <a:rPr lang="zh-CN" altLang="en-US" sz="1400" b="1" dirty="0"/>
              <a:t>算术右移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=0010    </a:t>
            </a:r>
            <a:r>
              <a:rPr lang="zh-CN" altLang="en-US" sz="1400" b="1" dirty="0"/>
              <a:t>逻辑右移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=0011    </a:t>
            </a:r>
            <a:r>
              <a:rPr lang="zh-CN" altLang="en-US" sz="1400" b="1" dirty="0"/>
              <a:t>乘法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=0100    </a:t>
            </a:r>
            <a:r>
              <a:rPr lang="zh-CN" altLang="en-US" sz="1400" b="1" dirty="0"/>
              <a:t>除法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=0101    </a:t>
            </a:r>
            <a:r>
              <a:rPr lang="zh-CN" altLang="en-US" sz="1400" b="1" dirty="0"/>
              <a:t>加法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=0110    </a:t>
            </a:r>
            <a:r>
              <a:rPr lang="zh-CN" altLang="en-US" sz="1400" b="1" dirty="0"/>
              <a:t>减法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=0111    </a:t>
            </a:r>
            <a:r>
              <a:rPr lang="zh-CN" altLang="en-US" sz="1400" b="1" dirty="0"/>
              <a:t>逻辑与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=1000    </a:t>
            </a:r>
            <a:r>
              <a:rPr lang="zh-CN" altLang="en-US" sz="1400" b="1" dirty="0"/>
              <a:t>逻辑或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=1001    </a:t>
            </a:r>
            <a:r>
              <a:rPr lang="zh-CN" altLang="en-US" sz="1400" b="1" dirty="0"/>
              <a:t>逻辑异或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=1010    </a:t>
            </a:r>
            <a:r>
              <a:rPr lang="zh-CN" altLang="en-US" sz="1400" b="1" dirty="0"/>
              <a:t>逻辑或非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=1011    </a:t>
            </a:r>
            <a:r>
              <a:rPr lang="zh-CN" altLang="en-US" sz="1400" b="1" dirty="0"/>
              <a:t>有符号数比较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=1100    </a:t>
            </a:r>
            <a:r>
              <a:rPr lang="zh-CN" altLang="en-US" sz="1400" b="1" dirty="0"/>
              <a:t>无符号数比较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en-US" altLang="zh-CN" sz="1400" b="1" dirty="0"/>
              <a:t>X=Y         EQUAL=1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149E0B-8B4D-18BC-C774-3084759CD96E}"/>
              </a:ext>
            </a:extLst>
          </p:cNvPr>
          <p:cNvSpPr txBox="1"/>
          <p:nvPr/>
        </p:nvSpPr>
        <p:spPr>
          <a:xfrm>
            <a:off x="4531485" y="215483"/>
            <a:ext cx="61427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en-US" altLang="zh-CN" dirty="0"/>
              <a:t>ALU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4425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6A16743-6DA1-0017-BE70-BC1FDB671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36" y="1615633"/>
            <a:ext cx="5210647" cy="38707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6A61D24-1647-8A08-C583-1D1BA2F40FD2}"/>
              </a:ext>
            </a:extLst>
          </p:cNvPr>
          <p:cNvSpPr txBox="1"/>
          <p:nvPr/>
        </p:nvSpPr>
        <p:spPr>
          <a:xfrm>
            <a:off x="5196213" y="460016"/>
            <a:ext cx="110799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寄存器堆</a:t>
            </a:r>
          </a:p>
        </p:txBody>
      </p:sp>
    </p:spTree>
    <p:extLst>
      <p:ext uri="{BB962C8B-B14F-4D97-AF65-F5344CB8AC3E}">
        <p14:creationId xmlns:p14="http://schemas.microsoft.com/office/powerpoint/2010/main" val="3736659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20CA8-0905-4ABF-8027-6F54E4BCC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555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）请分析单周期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处理器（硬布线控制器）的</a:t>
            </a:r>
            <a:r>
              <a:rPr lang="zh-CN" altLang="en-US" sz="2000" b="1" dirty="0">
                <a:solidFill>
                  <a:srgbClr val="FF0000"/>
                </a:solidFill>
              </a:rPr>
              <a:t>电路原理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包括：数据通路、硬布线控制器、运算器控制器、控制信号生成等电路。</a:t>
            </a:r>
            <a:endParaRPr lang="en-US" altLang="zh-CN" sz="1400" b="1" dirty="0"/>
          </a:p>
          <a:p>
            <a:pPr lvl="1"/>
            <a:endParaRPr lang="en-US" altLang="zh-CN" sz="1800" b="1" dirty="0"/>
          </a:p>
          <a:p>
            <a:pPr lvl="1"/>
            <a:endParaRPr lang="en-US" altLang="zh-CN" sz="1800" b="1" dirty="0"/>
          </a:p>
          <a:p>
            <a:pPr lvl="1"/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）请问：该单周期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处理器的控制器能不能采用</a:t>
            </a:r>
            <a:r>
              <a:rPr lang="zh-CN" altLang="en-US" sz="2000" b="1" dirty="0">
                <a:solidFill>
                  <a:srgbClr val="FF0000"/>
                </a:solidFill>
              </a:rPr>
              <a:t>微程序控制器</a:t>
            </a:r>
            <a:r>
              <a:rPr lang="zh-CN" altLang="en-US" sz="2000" b="1" dirty="0"/>
              <a:t>的方法设计？为什么？</a:t>
            </a:r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（</a:t>
            </a:r>
            <a:r>
              <a:rPr lang="en-US" altLang="zh-CN" sz="2000" b="1" dirty="0"/>
              <a:t>5</a:t>
            </a:r>
            <a:r>
              <a:rPr lang="zh-CN" altLang="en-US" sz="2000" b="1" dirty="0"/>
              <a:t>）有兴趣的同学，请编写</a:t>
            </a:r>
            <a:r>
              <a:rPr lang="zh-CN" altLang="en-US" sz="2000" b="1" dirty="0">
                <a:solidFill>
                  <a:srgbClr val="FF0000"/>
                </a:solidFill>
              </a:rPr>
              <a:t>测试程序</a:t>
            </a:r>
            <a:r>
              <a:rPr lang="zh-CN" altLang="en-US" sz="2000" b="1" dirty="0"/>
              <a:t>，对</a:t>
            </a:r>
            <a:r>
              <a:rPr lang="en-US" altLang="zh-CN" sz="2000" b="1" dirty="0">
                <a:solidFill>
                  <a:srgbClr val="FF0000"/>
                </a:solidFill>
              </a:rPr>
              <a:t>24</a:t>
            </a:r>
            <a:r>
              <a:rPr lang="zh-CN" altLang="en-US" sz="2000" b="1" dirty="0">
                <a:solidFill>
                  <a:srgbClr val="FF0000"/>
                </a:solidFill>
              </a:rPr>
              <a:t>条指令</a:t>
            </a:r>
            <a:r>
              <a:rPr lang="zh-CN" altLang="en-US" sz="2000" b="1" dirty="0"/>
              <a:t>的功能进行测试。</a:t>
            </a:r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3808754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/>
              <a:t>验证实验</a:t>
            </a:r>
            <a:r>
              <a:rPr lang="en-US" altLang="zh-CN" sz="3600" b="1" dirty="0"/>
              <a:t>4</a:t>
            </a:r>
            <a:r>
              <a:rPr lang="zh-CN" altLang="en-US" sz="3600" b="1" dirty="0"/>
              <a:t>、单周期 </a:t>
            </a:r>
            <a:r>
              <a:rPr lang="en-US" altLang="zh-CN" sz="3600" b="1" dirty="0"/>
              <a:t>RISC-V </a:t>
            </a:r>
            <a:r>
              <a:rPr lang="zh-CN" altLang="en-US" sz="3600" b="1" dirty="0"/>
              <a:t>处理器（硬布线控制器）</a:t>
            </a:r>
            <a:br>
              <a:rPr lang="en-US" altLang="zh-CN" sz="3600" b="1" dirty="0"/>
            </a:br>
            <a:r>
              <a:rPr lang="zh-CN" altLang="en-US" sz="3600" b="1" dirty="0"/>
              <a:t>（</a:t>
            </a:r>
            <a:r>
              <a:rPr lang="en-US" altLang="zh-CN" sz="3600" b="1" dirty="0"/>
              <a:t>9</a:t>
            </a:r>
            <a:r>
              <a:rPr lang="zh-CN" altLang="en-US" sz="3600" b="1" dirty="0"/>
              <a:t>条指令）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E58C8D4-5F7A-4BF0-80C7-E3034E8BD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017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）单周期 </a:t>
            </a:r>
            <a:r>
              <a:rPr lang="en-US" altLang="zh-CN" sz="2000" b="1" dirty="0"/>
              <a:t>RISC-V </a:t>
            </a:r>
            <a:r>
              <a:rPr lang="zh-CN" altLang="en-US" sz="2000" b="1" dirty="0"/>
              <a:t>处理器（硬布线控制器）支持的</a:t>
            </a:r>
            <a:r>
              <a:rPr lang="en-US" altLang="zh-CN" sz="2000" b="1" dirty="0">
                <a:solidFill>
                  <a:srgbClr val="FF0000"/>
                </a:solidFill>
              </a:rPr>
              <a:t>9</a:t>
            </a:r>
            <a:r>
              <a:rPr lang="zh-CN" altLang="en-US" sz="2000" b="1" dirty="0">
                <a:solidFill>
                  <a:srgbClr val="FF0000"/>
                </a:solidFill>
              </a:rPr>
              <a:t>条指令：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D0B204-DD33-23D0-02DE-BF245407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427" y="2868819"/>
            <a:ext cx="6408338" cy="389207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79D41E-7CD7-F6ED-F3CD-481D1FE9C056}"/>
              </a:ext>
            </a:extLst>
          </p:cNvPr>
          <p:cNvSpPr txBox="1"/>
          <p:nvPr/>
        </p:nvSpPr>
        <p:spPr>
          <a:xfrm>
            <a:off x="4778679" y="1734854"/>
            <a:ext cx="2236510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第四次实验的内容</a:t>
            </a:r>
          </a:p>
        </p:txBody>
      </p:sp>
    </p:spTree>
    <p:extLst>
      <p:ext uri="{BB962C8B-B14F-4D97-AF65-F5344CB8AC3E}">
        <p14:creationId xmlns:p14="http://schemas.microsoft.com/office/powerpoint/2010/main" val="1797973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ED40C47-CD29-4975-8F80-4222D1CFF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3380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）单周期 </a:t>
            </a:r>
            <a:r>
              <a:rPr lang="en-US" altLang="zh-CN" sz="2000" b="1" dirty="0"/>
              <a:t>RISC-V </a:t>
            </a:r>
            <a:r>
              <a:rPr lang="zh-CN" altLang="en-US" sz="2000" b="1" dirty="0"/>
              <a:t>处理器（硬布线控制器）的</a:t>
            </a:r>
            <a:r>
              <a:rPr lang="zh-CN" altLang="en-US" sz="2000" b="1" dirty="0">
                <a:solidFill>
                  <a:srgbClr val="FF0000"/>
                </a:solidFill>
              </a:rPr>
              <a:t>数据通路</a:t>
            </a:r>
            <a:endParaRPr lang="zh-CN" altLang="zh-CN" sz="20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BE5D629-2367-07B7-704E-369184775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377" y="1253274"/>
            <a:ext cx="7717353" cy="523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74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E831C4B-6D56-36C4-46AF-5BFDBAA34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19" y="1009651"/>
            <a:ext cx="4205799" cy="51673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360545-6125-B3E4-522D-2F8EDAA6142E}"/>
              </a:ext>
            </a:extLst>
          </p:cNvPr>
          <p:cNvSpPr txBox="1"/>
          <p:nvPr/>
        </p:nvSpPr>
        <p:spPr>
          <a:xfrm>
            <a:off x="5135605" y="4313553"/>
            <a:ext cx="5517781" cy="160043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输入：</a:t>
            </a:r>
            <a:r>
              <a:rPr lang="en-US" altLang="zh-CN" sz="1400" b="1" dirty="0"/>
              <a:t>OP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位）、</a:t>
            </a:r>
            <a:r>
              <a:rPr lang="en-US" altLang="zh-CN" sz="1400" b="1" dirty="0"/>
              <a:t>funct3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位）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输出：控制信号（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个）</a:t>
            </a:r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根据指令的</a:t>
            </a:r>
            <a:r>
              <a:rPr lang="en-US" altLang="zh-CN" sz="1400" b="1" dirty="0"/>
              <a:t>OP</a:t>
            </a:r>
            <a:r>
              <a:rPr lang="zh-CN" altLang="en-US" sz="1400" b="1" dirty="0"/>
              <a:t>字段（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位）、</a:t>
            </a:r>
            <a:r>
              <a:rPr lang="en-US" altLang="zh-CN" sz="1400" b="1" dirty="0"/>
              <a:t>funct3</a:t>
            </a:r>
            <a:r>
              <a:rPr lang="zh-CN" altLang="en-US" sz="1400" b="1" dirty="0"/>
              <a:t>字段（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位），知道是哪条指令，然后给出相应的控制信号（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个）</a:t>
            </a:r>
            <a:endParaRPr lang="en-US" altLang="zh-CN" sz="1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C476E6-71AB-554F-72FC-10E6E60E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685" y="958464"/>
            <a:ext cx="720272" cy="25425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4177425-0ABA-2FAF-9019-C43754165763}"/>
              </a:ext>
            </a:extLst>
          </p:cNvPr>
          <p:cNvSpPr txBox="1"/>
          <p:nvPr/>
        </p:nvSpPr>
        <p:spPr>
          <a:xfrm>
            <a:off x="7972816" y="2045078"/>
            <a:ext cx="192873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控制信号（</a:t>
            </a:r>
            <a:r>
              <a:rPr lang="en-US" altLang="zh-CN" b="1" dirty="0"/>
              <a:t>9</a:t>
            </a:r>
            <a:r>
              <a:rPr lang="zh-CN" altLang="en-US" b="1" dirty="0"/>
              <a:t>个）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6762A5-4AF4-3454-D558-641EB5431D4B}"/>
              </a:ext>
            </a:extLst>
          </p:cNvPr>
          <p:cNvSpPr txBox="1"/>
          <p:nvPr/>
        </p:nvSpPr>
        <p:spPr>
          <a:xfrm>
            <a:off x="5196213" y="315967"/>
            <a:ext cx="156966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硬布线控制器</a:t>
            </a:r>
          </a:p>
        </p:txBody>
      </p:sp>
    </p:spTree>
    <p:extLst>
      <p:ext uri="{BB962C8B-B14F-4D97-AF65-F5344CB8AC3E}">
        <p14:creationId xmlns:p14="http://schemas.microsoft.com/office/powerpoint/2010/main" val="760612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D8746E-6D55-69DD-0991-2C45B71D3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257" y="1515890"/>
            <a:ext cx="6395581" cy="44277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519AB7-332A-5804-777F-3C1A9778FF19}"/>
              </a:ext>
            </a:extLst>
          </p:cNvPr>
          <p:cNvSpPr txBox="1"/>
          <p:nvPr/>
        </p:nvSpPr>
        <p:spPr>
          <a:xfrm>
            <a:off x="4895589" y="545068"/>
            <a:ext cx="211949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立即数扩展部件</a:t>
            </a:r>
            <a:r>
              <a:rPr lang="en-US" altLang="zh-CN" b="1" dirty="0"/>
              <a:t>Ext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19528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1579981-8084-9A90-A00D-511026891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78" y="1029030"/>
            <a:ext cx="9539861" cy="56473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5D4D2DD-94E7-2F74-001B-4528BC7EA128}"/>
              </a:ext>
            </a:extLst>
          </p:cNvPr>
          <p:cNvSpPr txBox="1"/>
          <p:nvPr/>
        </p:nvSpPr>
        <p:spPr>
          <a:xfrm>
            <a:off x="4825263" y="322638"/>
            <a:ext cx="199926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算术逻辑单元</a:t>
            </a:r>
            <a:r>
              <a:rPr lang="en-US" altLang="zh-CN" b="1" dirty="0"/>
              <a:t>ALU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9826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926E2-EEEF-EB6C-0385-56DDAA32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实验报告文件提交要求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64467-24F5-F373-68F2-5C71551B4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/>
              <a:t>1</a:t>
            </a:r>
            <a:r>
              <a:rPr lang="zh-CN" altLang="en-US" sz="1800" b="1" dirty="0"/>
              <a:t>、请按照</a:t>
            </a:r>
            <a:r>
              <a:rPr lang="en-US" altLang="zh-CN" sz="1800" b="1" dirty="0"/>
              <a:t>FTP</a:t>
            </a:r>
            <a:r>
              <a:rPr lang="zh-CN" altLang="en-US" sz="1800" b="1" dirty="0"/>
              <a:t>上的实验报告模板（</a:t>
            </a:r>
            <a:r>
              <a:rPr lang="zh-CN" altLang="en-US" sz="1800" b="1" dirty="0">
                <a:solidFill>
                  <a:srgbClr val="FF0000"/>
                </a:solidFill>
              </a:rPr>
              <a:t>厦门大学计算机组成原理实验报告样本（第</a:t>
            </a:r>
            <a:r>
              <a:rPr lang="en-US" altLang="zh-CN" sz="1800" b="1" dirty="0">
                <a:solidFill>
                  <a:srgbClr val="FF0000"/>
                </a:solidFill>
              </a:rPr>
              <a:t>5</a:t>
            </a:r>
            <a:r>
              <a:rPr lang="zh-CN" altLang="en-US" sz="1800" b="1" dirty="0">
                <a:solidFill>
                  <a:srgbClr val="FF0000"/>
                </a:solidFill>
              </a:rPr>
              <a:t>次实验）</a:t>
            </a:r>
            <a:r>
              <a:rPr lang="en-US" altLang="zh-CN" sz="1800" b="1" dirty="0">
                <a:solidFill>
                  <a:srgbClr val="FF0000"/>
                </a:solidFill>
              </a:rPr>
              <a:t>.docx</a:t>
            </a:r>
            <a:r>
              <a:rPr lang="zh-CN" altLang="en-US" sz="1800" b="1" dirty="0"/>
              <a:t>），撰写实验报告（</a:t>
            </a:r>
            <a:r>
              <a:rPr lang="en-US" altLang="zh-CN" sz="1800" b="1" dirty="0"/>
              <a:t>Word</a:t>
            </a:r>
            <a:r>
              <a:rPr lang="zh-CN" altLang="en-US" sz="1800" b="1" dirty="0"/>
              <a:t>版本），实验报告命名为：</a:t>
            </a:r>
            <a:r>
              <a:rPr lang="zh-CN" altLang="en-US" sz="1800" b="1" dirty="0">
                <a:solidFill>
                  <a:srgbClr val="FF0000"/>
                </a:solidFill>
              </a:rPr>
              <a:t>学号</a:t>
            </a:r>
            <a:r>
              <a:rPr lang="en-US" altLang="zh-CN" sz="1800" b="1" dirty="0">
                <a:solidFill>
                  <a:srgbClr val="FF0000"/>
                </a:solidFill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</a:rPr>
              <a:t>姓名</a:t>
            </a:r>
            <a:r>
              <a:rPr lang="en-US" altLang="zh-CN" sz="1800" b="1" dirty="0">
                <a:solidFill>
                  <a:srgbClr val="FF0000"/>
                </a:solidFill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</a:rPr>
              <a:t>第</a:t>
            </a:r>
            <a:r>
              <a:rPr lang="en-US" altLang="zh-CN" sz="1800" b="1" dirty="0">
                <a:solidFill>
                  <a:srgbClr val="FF0000"/>
                </a:solidFill>
              </a:rPr>
              <a:t>5</a:t>
            </a:r>
            <a:r>
              <a:rPr lang="zh-CN" altLang="en-US" sz="1800" b="1" dirty="0">
                <a:solidFill>
                  <a:srgbClr val="FF0000"/>
                </a:solidFill>
              </a:rPr>
              <a:t>次实验报告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r>
              <a:rPr lang="en-US" altLang="zh-CN" sz="1800" b="1" dirty="0"/>
              <a:t>2</a:t>
            </a:r>
            <a:r>
              <a:rPr lang="zh-CN" altLang="en-US" sz="1800" b="1" dirty="0"/>
              <a:t>、请将实验报告和设计文件打包为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个压缩文件，压缩文件命名为：</a:t>
            </a:r>
            <a:r>
              <a:rPr lang="zh-CN" altLang="en-US" sz="1800" b="1" dirty="0">
                <a:solidFill>
                  <a:srgbClr val="FF0000"/>
                </a:solidFill>
              </a:rPr>
              <a:t>学号</a:t>
            </a:r>
            <a:r>
              <a:rPr lang="en-US" altLang="zh-CN" sz="1800" b="1" dirty="0">
                <a:solidFill>
                  <a:srgbClr val="FF0000"/>
                </a:solidFill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</a:rPr>
              <a:t>姓名</a:t>
            </a:r>
            <a:r>
              <a:rPr lang="en-US" altLang="zh-CN" sz="1800" b="1" dirty="0">
                <a:solidFill>
                  <a:srgbClr val="FF0000"/>
                </a:solidFill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</a:rPr>
              <a:t>第</a:t>
            </a:r>
            <a:r>
              <a:rPr lang="en-US" altLang="zh-CN" sz="1800" b="1" dirty="0">
                <a:solidFill>
                  <a:srgbClr val="FF0000"/>
                </a:solidFill>
              </a:rPr>
              <a:t>5</a:t>
            </a:r>
            <a:r>
              <a:rPr lang="zh-CN" altLang="en-US" sz="1800" b="1" dirty="0">
                <a:solidFill>
                  <a:srgbClr val="FF0000"/>
                </a:solidFill>
              </a:rPr>
              <a:t>次实验</a:t>
            </a:r>
            <a:r>
              <a:rPr lang="en-US" altLang="zh-CN" sz="1800" b="1" dirty="0">
                <a:solidFill>
                  <a:srgbClr val="FF0000"/>
                </a:solidFill>
              </a:rPr>
              <a:t>.zip</a:t>
            </a:r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r>
              <a:rPr lang="en-US" altLang="zh-CN" sz="1800" b="1" dirty="0"/>
              <a:t>3</a:t>
            </a:r>
            <a:r>
              <a:rPr lang="zh-CN" altLang="en-US" sz="1800" b="1" dirty="0"/>
              <a:t>、将压缩文件上传到</a:t>
            </a:r>
            <a:r>
              <a:rPr lang="en-US" altLang="zh-CN" sz="1800" b="1" dirty="0"/>
              <a:t>FTP</a:t>
            </a:r>
            <a:r>
              <a:rPr lang="zh-CN" altLang="en-US" sz="1800" b="1" dirty="0"/>
              <a:t>上，第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次实验报告提交</a:t>
            </a:r>
            <a:r>
              <a:rPr lang="zh-CN" altLang="en-US" sz="1800" b="1" dirty="0">
                <a:solidFill>
                  <a:srgbClr val="FF0000"/>
                </a:solidFill>
              </a:rPr>
              <a:t>截止时间</a:t>
            </a:r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周内）</a:t>
            </a:r>
          </a:p>
        </p:txBody>
      </p:sp>
    </p:spTree>
    <p:extLst>
      <p:ext uri="{BB962C8B-B14F-4D97-AF65-F5344CB8AC3E}">
        <p14:creationId xmlns:p14="http://schemas.microsoft.com/office/powerpoint/2010/main" val="2724483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17B4DD7-1C01-0C01-0067-9632BFEFC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8" y="1128385"/>
            <a:ext cx="5065270" cy="53287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414ECF-9409-5FF3-DCA5-382DCBF58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843" y="989555"/>
            <a:ext cx="5687018" cy="54676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A9229A1-232C-6B2A-CA01-B9B2510CFD60}"/>
              </a:ext>
            </a:extLst>
          </p:cNvPr>
          <p:cNvSpPr txBox="1"/>
          <p:nvPr/>
        </p:nvSpPr>
        <p:spPr>
          <a:xfrm>
            <a:off x="2016691" y="388307"/>
            <a:ext cx="199926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en-US" altLang="zh-CN" dirty="0"/>
              <a:t>ALU</a:t>
            </a:r>
            <a:r>
              <a:rPr lang="zh-CN" altLang="en-US" dirty="0"/>
              <a:t>控制信号生成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27A392-6D11-6D67-E7CF-997D5930FBB3}"/>
              </a:ext>
            </a:extLst>
          </p:cNvPr>
          <p:cNvSpPr txBox="1"/>
          <p:nvPr/>
        </p:nvSpPr>
        <p:spPr>
          <a:xfrm>
            <a:off x="8472327" y="400834"/>
            <a:ext cx="136447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en-US" altLang="zh-CN" dirty="0"/>
              <a:t>32</a:t>
            </a:r>
            <a:r>
              <a:rPr lang="zh-CN" altLang="en-US" dirty="0"/>
              <a:t>位加法器</a:t>
            </a:r>
          </a:p>
        </p:txBody>
      </p:sp>
    </p:spTree>
    <p:extLst>
      <p:ext uri="{BB962C8B-B14F-4D97-AF65-F5344CB8AC3E}">
        <p14:creationId xmlns:p14="http://schemas.microsoft.com/office/powerpoint/2010/main" val="3161911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D4E8D78-FF85-FF94-C0B7-36D651F0E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6" y="1040432"/>
            <a:ext cx="4603315" cy="38667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C8B680-D0B8-9052-D871-FF863AACB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214" y="3369100"/>
            <a:ext cx="3313309" cy="30762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09C4E1-ADB4-329F-7BAE-C6DA8F863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527" y="246493"/>
            <a:ext cx="4267589" cy="25867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99DDD8-A8B9-DBA5-67AE-71D2B5201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300" y="3369100"/>
            <a:ext cx="2307078" cy="30072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70C7F60-1488-48E7-BC82-F92067A1E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3831" y="768174"/>
            <a:ext cx="2228500" cy="2065077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709E076-0794-3D71-1ABC-5BAE32195CC5}"/>
              </a:ext>
            </a:extLst>
          </p:cNvPr>
          <p:cNvCxnSpPr>
            <a:cxnSpLocks/>
          </p:cNvCxnSpPr>
          <p:nvPr/>
        </p:nvCxnSpPr>
        <p:spPr>
          <a:xfrm flipV="1">
            <a:off x="3663863" y="1539872"/>
            <a:ext cx="1240077" cy="401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0B8BD7B-4D48-FC31-4867-F9942CD9C082}"/>
              </a:ext>
            </a:extLst>
          </p:cNvPr>
          <p:cNvCxnSpPr/>
          <p:nvPr/>
        </p:nvCxnSpPr>
        <p:spPr>
          <a:xfrm>
            <a:off x="1916482" y="3657600"/>
            <a:ext cx="3325660" cy="15035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BA4BA40-2587-DC94-5B7E-66A59C1BC7CE}"/>
              </a:ext>
            </a:extLst>
          </p:cNvPr>
          <p:cNvCxnSpPr/>
          <p:nvPr/>
        </p:nvCxnSpPr>
        <p:spPr>
          <a:xfrm flipV="1">
            <a:off x="6791868" y="2699359"/>
            <a:ext cx="2984696" cy="21043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E586574-1E18-390B-A9A0-D3AC99EE547F}"/>
              </a:ext>
            </a:extLst>
          </p:cNvPr>
          <p:cNvCxnSpPr>
            <a:endCxn id="11" idx="1"/>
          </p:cNvCxnSpPr>
          <p:nvPr/>
        </p:nvCxnSpPr>
        <p:spPr>
          <a:xfrm flipV="1">
            <a:off x="7464564" y="4872705"/>
            <a:ext cx="2000736" cy="876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7ACF376-A721-BCBD-AD5B-BDE7C47A0FEB}"/>
              </a:ext>
            </a:extLst>
          </p:cNvPr>
          <p:cNvSpPr txBox="1"/>
          <p:nvPr/>
        </p:nvSpPr>
        <p:spPr>
          <a:xfrm>
            <a:off x="1864847" y="443592"/>
            <a:ext cx="136447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en-US" altLang="zh-CN" dirty="0"/>
              <a:t>16</a:t>
            </a:r>
            <a:r>
              <a:rPr lang="zh-CN" altLang="en-US" dirty="0"/>
              <a:t>位加法器</a:t>
            </a:r>
          </a:p>
        </p:txBody>
      </p:sp>
    </p:spTree>
    <p:extLst>
      <p:ext uri="{BB962C8B-B14F-4D97-AF65-F5344CB8AC3E}">
        <p14:creationId xmlns:p14="http://schemas.microsoft.com/office/powerpoint/2010/main" val="3359285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8C61712-D0E5-2466-0BDB-3585B148276D}"/>
              </a:ext>
            </a:extLst>
          </p:cNvPr>
          <p:cNvSpPr txBox="1"/>
          <p:nvPr/>
        </p:nvSpPr>
        <p:spPr>
          <a:xfrm>
            <a:off x="4568480" y="460424"/>
            <a:ext cx="161454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寄存器堆</a:t>
            </a:r>
            <a:r>
              <a:rPr lang="en-US" altLang="zh-CN" b="1" dirty="0"/>
              <a:t>Regs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E8BA434-5306-D2FA-7D1E-8DC9285A9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94" y="1054539"/>
            <a:ext cx="10169862" cy="54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87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20CA8-0905-4ABF-8027-6F54E4BCC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5551"/>
            <a:ext cx="10515600" cy="5276630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）请分析单周期 </a:t>
            </a:r>
            <a:r>
              <a:rPr lang="en-US" altLang="zh-CN" sz="2000" b="1" dirty="0"/>
              <a:t>RISC-V</a:t>
            </a:r>
            <a:r>
              <a:rPr lang="zh-CN" altLang="en-US" sz="2000" b="1" dirty="0"/>
              <a:t>处理器（硬布线控制器）的</a:t>
            </a:r>
            <a:r>
              <a:rPr lang="zh-CN" altLang="en-US" sz="2000" b="1" dirty="0">
                <a:solidFill>
                  <a:srgbClr val="FF0000"/>
                </a:solidFill>
              </a:rPr>
              <a:t>电路原理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包括：数据通路、硬布线控制器、立即数扩展部件</a:t>
            </a:r>
            <a:r>
              <a:rPr lang="en-US" altLang="zh-CN" sz="1600" b="1" dirty="0"/>
              <a:t>Ext</a:t>
            </a:r>
            <a:r>
              <a:rPr lang="zh-CN" altLang="en-US" sz="1600" b="1" dirty="0"/>
              <a:t>、算术逻辑单元</a:t>
            </a:r>
            <a:r>
              <a:rPr lang="en-US" altLang="zh-CN" sz="1600" b="1" dirty="0"/>
              <a:t>ALU</a:t>
            </a:r>
            <a:r>
              <a:rPr lang="zh-CN" altLang="en-US" sz="1600" b="1" dirty="0"/>
              <a:t>等电路。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r>
              <a:rPr lang="zh-CN" altLang="en-US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）请问：该单周期 </a:t>
            </a:r>
            <a:r>
              <a:rPr lang="en-US" altLang="zh-CN" sz="2000" b="1" dirty="0"/>
              <a:t>RISC-V </a:t>
            </a:r>
            <a:r>
              <a:rPr lang="zh-CN" altLang="en-US" sz="2000" b="1" dirty="0"/>
              <a:t>处理器的控制器能不能采用</a:t>
            </a:r>
            <a:r>
              <a:rPr lang="zh-CN" altLang="en-US" sz="2000" b="1" dirty="0">
                <a:solidFill>
                  <a:srgbClr val="FF0000"/>
                </a:solidFill>
              </a:rPr>
              <a:t>微程序控制器</a:t>
            </a:r>
            <a:r>
              <a:rPr lang="zh-CN" altLang="en-US" sz="2000" b="1" dirty="0"/>
              <a:t>的方法设计？为什么？</a:t>
            </a:r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（</a:t>
            </a:r>
            <a:r>
              <a:rPr lang="en-US" altLang="zh-CN" sz="2000" b="1" dirty="0"/>
              <a:t>5</a:t>
            </a:r>
            <a:r>
              <a:rPr lang="zh-CN" altLang="en-US" sz="2000" b="1" dirty="0"/>
              <a:t>）有兴趣的同学，请编写</a:t>
            </a:r>
            <a:r>
              <a:rPr lang="zh-CN" altLang="en-US" sz="2000" b="1" dirty="0">
                <a:solidFill>
                  <a:srgbClr val="FF0000"/>
                </a:solidFill>
              </a:rPr>
              <a:t>测试程序</a:t>
            </a:r>
            <a:r>
              <a:rPr lang="zh-CN" altLang="en-US" sz="2000" b="1" dirty="0"/>
              <a:t>，对</a:t>
            </a:r>
            <a:r>
              <a:rPr lang="en-US" altLang="zh-CN" sz="2000" b="1" dirty="0">
                <a:solidFill>
                  <a:srgbClr val="FF0000"/>
                </a:solidFill>
              </a:rPr>
              <a:t>9</a:t>
            </a:r>
            <a:r>
              <a:rPr lang="zh-CN" altLang="en-US" sz="2000" b="1" dirty="0">
                <a:solidFill>
                  <a:srgbClr val="FF0000"/>
                </a:solidFill>
              </a:rPr>
              <a:t>条指令</a:t>
            </a:r>
            <a:r>
              <a:rPr lang="zh-CN" altLang="en-US" sz="2000" b="1" dirty="0"/>
              <a:t>的功能进行测试。</a:t>
            </a:r>
            <a:endParaRPr lang="en-US" altLang="zh-CN" sz="20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17496950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0327-0A57-4E30-80E2-78808479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8386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二、设计实验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445573-9240-224E-0C5F-0A28A71E455A}"/>
              </a:ext>
            </a:extLst>
          </p:cNvPr>
          <p:cNvSpPr txBox="1"/>
          <p:nvPr/>
        </p:nvSpPr>
        <p:spPr>
          <a:xfrm>
            <a:off x="2522430" y="4294381"/>
            <a:ext cx="86059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b="1" dirty="0"/>
              <a:t>单总线结构 MIPS 处理器（</a:t>
            </a:r>
            <a:r>
              <a:rPr lang="zh-CN" altLang="en-US" b="1" dirty="0">
                <a:solidFill>
                  <a:srgbClr val="FF0000"/>
                </a:solidFill>
              </a:rPr>
              <a:t>微程序控制器</a:t>
            </a:r>
            <a:r>
              <a:rPr lang="zh-CN" altLang="en-US" b="1" dirty="0"/>
              <a:t>）（增加1条</a:t>
            </a:r>
            <a:r>
              <a:rPr lang="zh-CN" altLang="en-US" b="1" dirty="0">
                <a:solidFill>
                  <a:srgbClr val="FF0000"/>
                </a:solidFill>
              </a:rPr>
              <a:t>add指令</a:t>
            </a:r>
            <a:r>
              <a:rPr lang="zh-CN" altLang="en-US" b="1" dirty="0"/>
              <a:t>）（6条指令）</a:t>
            </a:r>
            <a:endParaRPr lang="en-US" altLang="zh-CN" b="1" dirty="0"/>
          </a:p>
          <a:p>
            <a:pPr marL="342900" indent="-342900">
              <a:buFont typeface="+mj-lt"/>
              <a:buAutoNum type="arabicPeriod"/>
            </a:pPr>
            <a:endParaRPr lang="zh-CN" altLang="en-US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/>
              <a:t>单总线结构 MIPS 处理器（</a:t>
            </a:r>
            <a:r>
              <a:rPr lang="zh-CN" altLang="en-US" b="1" dirty="0">
                <a:solidFill>
                  <a:srgbClr val="FF0000"/>
                </a:solidFill>
              </a:rPr>
              <a:t>微程序控制器</a:t>
            </a:r>
            <a:r>
              <a:rPr lang="zh-CN" altLang="en-US" b="1" dirty="0"/>
              <a:t>）（再增加1条</a:t>
            </a:r>
            <a:r>
              <a:rPr lang="zh-CN" altLang="en-US" b="1" dirty="0">
                <a:solidFill>
                  <a:srgbClr val="FF0000"/>
                </a:solidFill>
              </a:rPr>
              <a:t>j指令</a:t>
            </a:r>
            <a:r>
              <a:rPr lang="zh-CN" altLang="en-US" b="1" dirty="0"/>
              <a:t>）（7条指令）</a:t>
            </a:r>
          </a:p>
        </p:txBody>
      </p:sp>
    </p:spTree>
    <p:extLst>
      <p:ext uri="{BB962C8B-B14F-4D97-AF65-F5344CB8AC3E}">
        <p14:creationId xmlns:p14="http://schemas.microsoft.com/office/powerpoint/2010/main" val="1124810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/>
              <a:t>设计实验</a:t>
            </a:r>
            <a:r>
              <a:rPr lang="en-US" altLang="zh-CN" sz="3600" b="1" dirty="0"/>
              <a:t>1</a:t>
            </a:r>
            <a:r>
              <a:rPr lang="zh-CN" altLang="en-US" sz="3600" b="1" dirty="0"/>
              <a:t>、单总线结构 </a:t>
            </a:r>
            <a:r>
              <a:rPr lang="en-US" altLang="zh-CN" sz="3600" b="1" dirty="0"/>
              <a:t>MIPS </a:t>
            </a:r>
            <a:r>
              <a:rPr lang="zh-CN" altLang="en-US" sz="3600" b="1" dirty="0"/>
              <a:t>处理器（微程序控制器）</a:t>
            </a:r>
            <a:br>
              <a:rPr lang="en-US" altLang="zh-CN" sz="3600" b="1" dirty="0"/>
            </a:br>
            <a:r>
              <a:rPr lang="zh-CN" altLang="en-US" sz="3600" b="1" dirty="0"/>
              <a:t>（增加</a:t>
            </a:r>
            <a:r>
              <a:rPr lang="en-US" altLang="zh-CN" sz="3600" b="1" dirty="0"/>
              <a:t>1</a:t>
            </a:r>
            <a:r>
              <a:rPr lang="zh-CN" altLang="en-US" sz="3600" b="1" dirty="0"/>
              <a:t>条</a:t>
            </a:r>
            <a:r>
              <a:rPr lang="en-US" altLang="zh-CN" sz="3600" b="1" dirty="0"/>
              <a:t>add</a:t>
            </a:r>
            <a:r>
              <a:rPr lang="zh-CN" altLang="en-US" sz="3600" b="1" dirty="0"/>
              <a:t>指令）（</a:t>
            </a:r>
            <a:r>
              <a:rPr lang="en-US" altLang="zh-CN" sz="3600" b="1" dirty="0"/>
              <a:t>6</a:t>
            </a:r>
            <a:r>
              <a:rPr lang="zh-CN" altLang="en-US" sz="3600" b="1" dirty="0"/>
              <a:t>条指令）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E58C8D4-5F7A-4BF0-80C7-E3034E8BD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26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前面的单总线结构 </a:t>
            </a:r>
            <a:r>
              <a:rPr lang="en-US" altLang="zh-CN" sz="1800" b="1" dirty="0"/>
              <a:t>MIPS </a:t>
            </a:r>
            <a:r>
              <a:rPr lang="zh-CN" altLang="en-US" sz="1800" b="1" dirty="0"/>
              <a:t>处理器（微程序控制器）只支持</a:t>
            </a:r>
            <a:r>
              <a:rPr lang="en-US" altLang="zh-CN" sz="1800" b="1" dirty="0">
                <a:solidFill>
                  <a:srgbClr val="FF0000"/>
                </a:solidFill>
              </a:rPr>
              <a:t>5</a:t>
            </a:r>
            <a:r>
              <a:rPr lang="zh-CN" altLang="en-US" sz="1800" b="1" dirty="0">
                <a:solidFill>
                  <a:srgbClr val="FF0000"/>
                </a:solidFill>
              </a:rPr>
              <a:t>条指令</a:t>
            </a:r>
            <a:r>
              <a:rPr lang="zh-CN" altLang="en-US" sz="1800" b="1" dirty="0"/>
              <a:t>，不能运行求累加和程序、计算费波那契数列程序。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请对该单总线结构 </a:t>
            </a:r>
            <a:r>
              <a:rPr lang="en-US" altLang="zh-CN" sz="1800" b="1" dirty="0"/>
              <a:t>MIPS </a:t>
            </a:r>
            <a:r>
              <a:rPr lang="zh-CN" altLang="en-US" sz="1800" b="1" dirty="0"/>
              <a:t>处理器的</a:t>
            </a:r>
            <a:r>
              <a:rPr lang="zh-CN" altLang="en-US" sz="1800" b="1" dirty="0">
                <a:solidFill>
                  <a:srgbClr val="FF0000"/>
                </a:solidFill>
              </a:rPr>
              <a:t>微程序控制器</a:t>
            </a:r>
            <a:r>
              <a:rPr lang="zh-CN" altLang="en-US" sz="1800" b="1" dirty="0"/>
              <a:t>进行修改，使其支持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条指令（增加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条</a:t>
            </a:r>
            <a:r>
              <a:rPr lang="en-US" altLang="zh-CN" sz="1800" b="1" dirty="0">
                <a:solidFill>
                  <a:srgbClr val="FF0000"/>
                </a:solidFill>
              </a:rPr>
              <a:t>add</a:t>
            </a:r>
            <a:r>
              <a:rPr lang="zh-CN" altLang="en-US" sz="1800" b="1" dirty="0">
                <a:solidFill>
                  <a:srgbClr val="FF0000"/>
                </a:solidFill>
              </a:rPr>
              <a:t>指令</a:t>
            </a:r>
            <a:r>
              <a:rPr lang="zh-CN" altLang="en-US" sz="1800" b="1" dirty="0"/>
              <a:t>），并对新增的</a:t>
            </a:r>
            <a:r>
              <a:rPr lang="en-US" altLang="zh-CN" sz="1800" b="1" dirty="0"/>
              <a:t>add</a:t>
            </a:r>
            <a:r>
              <a:rPr lang="zh-CN" altLang="en-US" sz="1800" b="1" dirty="0"/>
              <a:t>指令进行测试。</a:t>
            </a:r>
            <a:endParaRPr lang="en-US" altLang="zh-CN" sz="1600" b="1" dirty="0"/>
          </a:p>
          <a:p>
            <a:endParaRPr lang="en-US" altLang="zh-CN" sz="1600" b="1" dirty="0">
              <a:solidFill>
                <a:srgbClr val="FF0000"/>
              </a:solidFill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endParaRPr lang="zh-CN" altLang="zh-CN" sz="12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2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2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rd,rs,rt</a:t>
            </a:r>
            <a:endParaRPr lang="zh-CN" altLang="zh-CN" sz="12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2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2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2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2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2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2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2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2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2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2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2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2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2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2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2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2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2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200" b="1" dirty="0"/>
          </a:p>
          <a:p>
            <a:pPr lvl="1"/>
            <a:endParaRPr lang="en-US" altLang="zh-CN" sz="12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27B569-10BE-5F51-EDC4-68EFDD998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084" y="4424421"/>
            <a:ext cx="5632919" cy="18005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460AC8-3D69-07B8-52D5-ED7A2C6E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97" y="4388881"/>
            <a:ext cx="5821305" cy="159949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7F247A6-546F-B427-59DC-163D6EC54179}"/>
              </a:ext>
            </a:extLst>
          </p:cNvPr>
          <p:cNvSpPr txBox="1"/>
          <p:nvPr/>
        </p:nvSpPr>
        <p:spPr>
          <a:xfrm>
            <a:off x="2699359" y="3851753"/>
            <a:ext cx="99899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5</a:t>
            </a:r>
            <a:r>
              <a:rPr lang="zh-CN" altLang="en-US" b="1" dirty="0"/>
              <a:t>条指令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924F46F-6E04-70E2-7019-E57EBCC4244A}"/>
              </a:ext>
            </a:extLst>
          </p:cNvPr>
          <p:cNvSpPr txBox="1"/>
          <p:nvPr/>
        </p:nvSpPr>
        <p:spPr>
          <a:xfrm>
            <a:off x="8563627" y="3861147"/>
            <a:ext cx="100540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r>
              <a:rPr lang="zh-CN" altLang="en-US" b="1" dirty="0"/>
              <a:t>条指令</a:t>
            </a:r>
          </a:p>
        </p:txBody>
      </p:sp>
    </p:spTree>
    <p:extLst>
      <p:ext uri="{BB962C8B-B14F-4D97-AF65-F5344CB8AC3E}">
        <p14:creationId xmlns:p14="http://schemas.microsoft.com/office/powerpoint/2010/main" val="1143636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ED40C47-CD29-4975-8F80-4222D1CFF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01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设计思路：</a:t>
            </a:r>
            <a:endParaRPr lang="en-US" altLang="zh-CN" sz="18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）数据通路不需要修改，只需要修改</a:t>
            </a:r>
            <a:r>
              <a:rPr lang="zh-CN" altLang="en-US" sz="1600" b="1" dirty="0">
                <a:solidFill>
                  <a:srgbClr val="FF0000"/>
                </a:solidFill>
              </a:rPr>
              <a:t>微程序控制器</a:t>
            </a:r>
            <a:r>
              <a:rPr lang="zh-CN" altLang="en-US" sz="1600" b="1" dirty="0"/>
              <a:t>。</a:t>
            </a:r>
            <a:endParaRPr lang="en-US" altLang="zh-CN" sz="16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）修改</a:t>
            </a:r>
            <a:r>
              <a:rPr lang="zh-CN" altLang="en-US" sz="1600" b="1" dirty="0">
                <a:solidFill>
                  <a:srgbClr val="FF0000"/>
                </a:solidFill>
              </a:rPr>
              <a:t>指令译码器</a:t>
            </a:r>
            <a:r>
              <a:rPr lang="zh-CN" altLang="en-US" sz="1600" b="1" dirty="0"/>
              <a:t>，增加</a:t>
            </a:r>
            <a:r>
              <a:rPr lang="en-US" altLang="zh-CN" sz="1600" b="1" dirty="0"/>
              <a:t>add</a:t>
            </a:r>
            <a:r>
              <a:rPr lang="zh-CN" altLang="en-US" sz="1600" b="1" dirty="0"/>
              <a:t>指令。</a:t>
            </a:r>
            <a:endParaRPr lang="en-US" altLang="zh-CN" sz="16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）修改</a:t>
            </a:r>
            <a:r>
              <a:rPr lang="zh-CN" altLang="en-US" sz="1600" b="1" dirty="0">
                <a:solidFill>
                  <a:srgbClr val="FF0000"/>
                </a:solidFill>
              </a:rPr>
              <a:t>微程序入口查找逻辑</a:t>
            </a:r>
            <a:r>
              <a:rPr lang="zh-CN" altLang="en-US" sz="1600" b="1" dirty="0"/>
              <a:t>，增加</a:t>
            </a:r>
            <a:r>
              <a:rPr lang="en-US" altLang="zh-CN" sz="1600" b="1" dirty="0"/>
              <a:t>add</a:t>
            </a:r>
            <a:r>
              <a:rPr lang="zh-CN" altLang="en-US" sz="1600" b="1" dirty="0"/>
              <a:t>指令。</a:t>
            </a:r>
            <a:endParaRPr lang="en-US" altLang="zh-CN" sz="16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）判断测试逻辑不需要修改。</a:t>
            </a:r>
            <a:endParaRPr lang="en-US" altLang="zh-CN" sz="16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）修改控制存储器中的</a:t>
            </a:r>
            <a:r>
              <a:rPr lang="zh-CN" altLang="en-US" sz="1600" b="1" dirty="0">
                <a:solidFill>
                  <a:srgbClr val="FF0000"/>
                </a:solidFill>
              </a:rPr>
              <a:t>微程序</a:t>
            </a:r>
            <a:r>
              <a:rPr lang="zh-CN" altLang="en-US" sz="1600" b="1" dirty="0"/>
              <a:t>，增加</a:t>
            </a:r>
            <a:r>
              <a:rPr lang="en-US" altLang="zh-CN" sz="1600" b="1" dirty="0"/>
              <a:t>add</a:t>
            </a:r>
            <a:r>
              <a:rPr lang="zh-CN" altLang="en-US" sz="1600" b="1" dirty="0"/>
              <a:t>指令对应的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条微指令。</a:t>
            </a:r>
            <a:endParaRPr lang="en-US" altLang="zh-CN" sz="1600" b="1" dirty="0"/>
          </a:p>
          <a:p>
            <a:pPr marL="457200" lvl="1" indent="0">
              <a:buNone/>
            </a:pPr>
            <a:endParaRPr lang="en-US" altLang="zh-CN" sz="1800" b="1" dirty="0"/>
          </a:p>
          <a:p>
            <a:pPr lvl="1"/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20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</a:t>
            </a:r>
            <a:endParaRPr lang="zh-CN" altLang="zh-CN" sz="20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DA631FC-777D-EFC3-68DE-CD1AFD60D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8" y="2451969"/>
            <a:ext cx="10857978" cy="4305315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9AA7176-44CD-C7D4-EBCC-70679C7E7F66}"/>
              </a:ext>
            </a:extLst>
          </p:cNvPr>
          <p:cNvCxnSpPr>
            <a:cxnSpLocks/>
          </p:cNvCxnSpPr>
          <p:nvPr/>
        </p:nvCxnSpPr>
        <p:spPr>
          <a:xfrm>
            <a:off x="7488476" y="2320445"/>
            <a:ext cx="0" cy="5824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30C451F-3960-065D-0AEA-2F95F07407BD}"/>
              </a:ext>
            </a:extLst>
          </p:cNvPr>
          <p:cNvCxnSpPr>
            <a:cxnSpLocks/>
          </p:cNvCxnSpPr>
          <p:nvPr/>
        </p:nvCxnSpPr>
        <p:spPr>
          <a:xfrm>
            <a:off x="1949884" y="3870547"/>
            <a:ext cx="0" cy="5824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15768C-D0B4-C9E8-CEC1-51D7ACCCAF1B}"/>
              </a:ext>
            </a:extLst>
          </p:cNvPr>
          <p:cNvCxnSpPr>
            <a:cxnSpLocks/>
          </p:cNvCxnSpPr>
          <p:nvPr/>
        </p:nvCxnSpPr>
        <p:spPr>
          <a:xfrm>
            <a:off x="6668022" y="3945709"/>
            <a:ext cx="0" cy="5824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FFDDEF7-185B-B669-F7F6-246A5550BD47}"/>
              </a:ext>
            </a:extLst>
          </p:cNvPr>
          <p:cNvSpPr txBox="1"/>
          <p:nvPr/>
        </p:nvSpPr>
        <p:spPr>
          <a:xfrm>
            <a:off x="4526340" y="6387952"/>
            <a:ext cx="28520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微程序控制器（</a:t>
            </a:r>
            <a:r>
              <a:rPr lang="en-US" altLang="zh-CN" b="1" dirty="0"/>
              <a:t>5</a:t>
            </a:r>
            <a:r>
              <a:rPr lang="zh-CN" altLang="en-US" b="1" dirty="0"/>
              <a:t>条指令）</a:t>
            </a:r>
          </a:p>
        </p:txBody>
      </p:sp>
    </p:spTree>
    <p:extLst>
      <p:ext uri="{BB962C8B-B14F-4D97-AF65-F5344CB8AC3E}">
        <p14:creationId xmlns:p14="http://schemas.microsoft.com/office/powerpoint/2010/main" val="2511547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9FD64C-11D9-9ADA-AC7C-40E46857A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716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如何修改“微程序入口查找逻辑”？</a:t>
            </a:r>
            <a:endParaRPr lang="en-US" altLang="zh-CN" sz="20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条指令的微程序入口查找逻辑公式。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DC9A5B-083B-42BD-9476-4E0419DD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24" y="1951323"/>
            <a:ext cx="3394104" cy="34890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161F82-D587-1D61-642E-6726D926591B}"/>
              </a:ext>
            </a:extLst>
          </p:cNvPr>
          <p:cNvSpPr txBox="1"/>
          <p:nvPr/>
        </p:nvSpPr>
        <p:spPr>
          <a:xfrm>
            <a:off x="1020874" y="1417661"/>
            <a:ext cx="28520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5</a:t>
            </a:r>
            <a:r>
              <a:rPr lang="zh-CN" altLang="en-US" b="1" dirty="0"/>
              <a:t>条指令的微程序入口地址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7AA4D5-C74C-088A-5D3A-C26E6B01F39D}"/>
              </a:ext>
            </a:extLst>
          </p:cNvPr>
          <p:cNvSpPr txBox="1"/>
          <p:nvPr/>
        </p:nvSpPr>
        <p:spPr>
          <a:xfrm>
            <a:off x="670142" y="5687006"/>
            <a:ext cx="3531151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LW=1                	</a:t>
            </a:r>
            <a:r>
              <a:rPr lang="zh-CN" altLang="en-US" sz="1200" b="1" dirty="0"/>
              <a:t>微程序入口地址</a:t>
            </a:r>
            <a:r>
              <a:rPr lang="en-US" altLang="zh-CN" sz="1200" b="1" dirty="0"/>
              <a:t>=4                    </a:t>
            </a:r>
          </a:p>
          <a:p>
            <a:r>
              <a:rPr lang="en-US" altLang="zh-CN" sz="1200" b="1" dirty="0"/>
              <a:t>SW=1  		</a:t>
            </a:r>
            <a:r>
              <a:rPr lang="zh-CN" altLang="en-US" sz="1200" b="1" dirty="0"/>
              <a:t>微程序入口地址</a:t>
            </a:r>
            <a:r>
              <a:rPr lang="en-US" altLang="zh-CN" sz="1200" b="1" dirty="0"/>
              <a:t>=9</a:t>
            </a:r>
          </a:p>
          <a:p>
            <a:r>
              <a:rPr lang="en-US" altLang="zh-CN" sz="1200" b="1" dirty="0"/>
              <a:t>BEQ=1 		</a:t>
            </a:r>
            <a:r>
              <a:rPr lang="zh-CN" altLang="en-US" sz="1200" b="1" dirty="0"/>
              <a:t>微程序入口地址</a:t>
            </a:r>
            <a:r>
              <a:rPr lang="en-US" altLang="zh-CN" sz="1200" b="1" dirty="0"/>
              <a:t>=14 </a:t>
            </a:r>
          </a:p>
          <a:p>
            <a:r>
              <a:rPr lang="en-US" altLang="zh-CN" sz="1200" b="1" dirty="0"/>
              <a:t>SLT=1 		</a:t>
            </a:r>
            <a:r>
              <a:rPr lang="zh-CN" altLang="en-US" sz="1200" b="1" dirty="0"/>
              <a:t>微程序入口地址</a:t>
            </a:r>
            <a:r>
              <a:rPr lang="en-US" altLang="zh-CN" sz="1200" b="1" dirty="0"/>
              <a:t>=19</a:t>
            </a:r>
          </a:p>
          <a:p>
            <a:r>
              <a:rPr lang="en-US" altLang="zh-CN" sz="1200" b="1" dirty="0"/>
              <a:t>ADDI=1 		</a:t>
            </a:r>
            <a:r>
              <a:rPr lang="zh-CN" altLang="en-US" sz="1200" b="1" dirty="0"/>
              <a:t>微程序入口地址</a:t>
            </a:r>
            <a:r>
              <a:rPr lang="en-US" altLang="zh-CN" sz="1200" b="1" dirty="0"/>
              <a:t>=22 </a:t>
            </a:r>
            <a:endParaRPr lang="zh-CN" altLang="en-US" sz="12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548A25-C793-8F75-25DD-590A2555C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925" y="808634"/>
            <a:ext cx="4345204" cy="17153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6C24AF-18EB-1A29-BD2B-5F22E8569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925" y="2708915"/>
            <a:ext cx="4729254" cy="19461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17B9F14-C361-A274-4AAF-93B10863B03D}"/>
              </a:ext>
            </a:extLst>
          </p:cNvPr>
          <p:cNvSpPr txBox="1"/>
          <p:nvPr/>
        </p:nvSpPr>
        <p:spPr>
          <a:xfrm>
            <a:off x="6942184" y="218591"/>
            <a:ext cx="4348097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/>
              <a:t>微程序入口查找逻辑自动生成（5条指令）.xlsx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797DB85-49DD-F616-C208-F6480CEA0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4855220"/>
            <a:ext cx="1894375" cy="186016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ED2224A-392A-A114-AD01-42A97343BB75}"/>
              </a:ext>
            </a:extLst>
          </p:cNvPr>
          <p:cNvCxnSpPr>
            <a:cxnSpLocks/>
          </p:cNvCxnSpPr>
          <p:nvPr/>
        </p:nvCxnSpPr>
        <p:spPr>
          <a:xfrm flipH="1">
            <a:off x="8040074" y="4839974"/>
            <a:ext cx="1918118" cy="9453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4068DA6-0BFA-86B3-986B-0DB4DFE950A6}"/>
              </a:ext>
            </a:extLst>
          </p:cNvPr>
          <p:cNvCxnSpPr>
            <a:cxnSpLocks/>
          </p:cNvCxnSpPr>
          <p:nvPr/>
        </p:nvCxnSpPr>
        <p:spPr>
          <a:xfrm flipV="1">
            <a:off x="3062614" y="1811134"/>
            <a:ext cx="3726493" cy="712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3782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73FF20-96C4-3B8C-66DB-3B161913B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5239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）请填写“微程序入口查找逻辑自动生成（</a:t>
            </a:r>
            <a:r>
              <a:rPr lang="en-US" altLang="zh-CN" sz="1600" b="1" dirty="0"/>
              <a:t>6</a:t>
            </a:r>
            <a:r>
              <a:rPr lang="zh-CN" altLang="en-US" sz="1600" b="1" dirty="0"/>
              <a:t>条指令）（空表）</a:t>
            </a:r>
            <a:r>
              <a:rPr lang="en-US" altLang="zh-CN" sz="1600" b="1" dirty="0"/>
              <a:t>.xlsx</a:t>
            </a:r>
            <a:r>
              <a:rPr lang="zh-CN" altLang="en-US" sz="1600" b="1" dirty="0"/>
              <a:t>”，并生成</a:t>
            </a:r>
            <a:r>
              <a:rPr lang="en-US" altLang="zh-CN" sz="1600" b="1" dirty="0"/>
              <a:t>6</a:t>
            </a:r>
            <a:r>
              <a:rPr lang="zh-CN" altLang="en-US" sz="1600" b="1" dirty="0"/>
              <a:t>条指令的微程序入口查找逻辑公式。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2F3767-EA45-CBF8-B500-FA2C7588B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35" y="2981843"/>
            <a:ext cx="5179092" cy="20630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812DBE-6422-6F53-EA45-2F55EBCFB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470" y="2981843"/>
            <a:ext cx="5179092" cy="200561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8DAC3D8-F7A4-3F2C-6D77-9E4F30295F99}"/>
              </a:ext>
            </a:extLst>
          </p:cNvPr>
          <p:cNvSpPr txBox="1"/>
          <p:nvPr/>
        </p:nvSpPr>
        <p:spPr>
          <a:xfrm>
            <a:off x="3508382" y="2326575"/>
            <a:ext cx="5175235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/>
              <a:t>微程序入口查找逻辑自动生成（</a:t>
            </a:r>
            <a:r>
              <a:rPr lang="en-US" altLang="zh-CN" sz="1600" b="1" dirty="0"/>
              <a:t>6</a:t>
            </a:r>
            <a:r>
              <a:rPr lang="zh-CN" altLang="en-US" sz="1600" b="1" dirty="0"/>
              <a:t>条指令）（空表）.xlsx</a:t>
            </a:r>
          </a:p>
        </p:txBody>
      </p:sp>
    </p:spTree>
    <p:extLst>
      <p:ext uri="{BB962C8B-B14F-4D97-AF65-F5344CB8AC3E}">
        <p14:creationId xmlns:p14="http://schemas.microsoft.com/office/powerpoint/2010/main" val="1400107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1D729C7-051F-796F-4390-121DD2610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2" y="4605393"/>
            <a:ext cx="2357473" cy="21772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045281-DF7C-7BE4-DCDB-F928CB790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968" y="4673466"/>
            <a:ext cx="2313571" cy="21170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7B37268-5389-1FF0-D0C7-FC7CD18EB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382" y="4646354"/>
            <a:ext cx="2239538" cy="209536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CFD8955-B45E-B3C2-E3B4-C6A0D2944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71" y="1627265"/>
            <a:ext cx="1525525" cy="210380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3668DFC-B00A-EF49-55B3-E235492A9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719" y="1553791"/>
            <a:ext cx="1684860" cy="254848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65ECA70-9FA2-B08C-3D77-95CBE35712F2}"/>
              </a:ext>
            </a:extLst>
          </p:cNvPr>
          <p:cNvSpPr txBox="1"/>
          <p:nvPr/>
        </p:nvSpPr>
        <p:spPr>
          <a:xfrm>
            <a:off x="551145" y="1000771"/>
            <a:ext cx="1853852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第一步：新建一个电路（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个输入、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个输出）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7270791-094D-0164-8DFE-C49A7F38B102}"/>
              </a:ext>
            </a:extLst>
          </p:cNvPr>
          <p:cNvSpPr txBox="1"/>
          <p:nvPr/>
        </p:nvSpPr>
        <p:spPr>
          <a:xfrm>
            <a:off x="3932840" y="1119768"/>
            <a:ext cx="1723549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第二步：点击这个菜单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C647144-190A-D028-8BB9-76CE172D4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7147" y="1535751"/>
            <a:ext cx="2424428" cy="220739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8C22C691-A5CE-4AFF-5E0C-EEF5F2530077}"/>
              </a:ext>
            </a:extLst>
          </p:cNvPr>
          <p:cNvSpPr txBox="1"/>
          <p:nvPr/>
        </p:nvSpPr>
        <p:spPr>
          <a:xfrm>
            <a:off x="7529898" y="1089964"/>
            <a:ext cx="198163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第三步：点击“</a:t>
            </a:r>
            <a:r>
              <a:rPr lang="en-US" altLang="zh-CN" sz="1200" b="1" dirty="0"/>
              <a:t>Expression</a:t>
            </a:r>
            <a:r>
              <a:rPr lang="zh-CN" altLang="en-US" sz="1200" b="1" dirty="0"/>
              <a:t>”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6306576-165C-5E37-F9C1-4ED017255737}"/>
              </a:ext>
            </a:extLst>
          </p:cNvPr>
          <p:cNvSpPr txBox="1"/>
          <p:nvPr/>
        </p:nvSpPr>
        <p:spPr>
          <a:xfrm>
            <a:off x="2997130" y="4267129"/>
            <a:ext cx="3004349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第四步：输入</a:t>
            </a:r>
            <a:r>
              <a:rPr lang="en-US" altLang="zh-CN" sz="1200" b="1" dirty="0"/>
              <a:t>S4</a:t>
            </a:r>
            <a:r>
              <a:rPr lang="zh-CN" altLang="en-US" sz="1200" b="1" dirty="0"/>
              <a:t>的逻辑公式，点击“</a:t>
            </a:r>
            <a:r>
              <a:rPr lang="en-US" altLang="zh-CN" sz="1200" b="1" dirty="0"/>
              <a:t>Enter</a:t>
            </a:r>
            <a:r>
              <a:rPr lang="zh-CN" altLang="en-US" sz="1200" b="1" dirty="0"/>
              <a:t>”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A8C9D01-5FE5-792F-B5A5-08A33FB32562}"/>
              </a:ext>
            </a:extLst>
          </p:cNvPr>
          <p:cNvCxnSpPr/>
          <p:nvPr/>
        </p:nvCxnSpPr>
        <p:spPr>
          <a:xfrm flipH="1">
            <a:off x="5054252" y="1396767"/>
            <a:ext cx="369518" cy="2191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7D48F39-663F-587F-707E-46650D785E39}"/>
              </a:ext>
            </a:extLst>
          </p:cNvPr>
          <p:cNvCxnSpPr/>
          <p:nvPr/>
        </p:nvCxnSpPr>
        <p:spPr>
          <a:xfrm flipH="1">
            <a:off x="8661748" y="1396767"/>
            <a:ext cx="202172" cy="5572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AFE6635-0A81-2E99-A53F-4F3DD9518BE0}"/>
              </a:ext>
            </a:extLst>
          </p:cNvPr>
          <p:cNvCxnSpPr/>
          <p:nvPr/>
        </p:nvCxnSpPr>
        <p:spPr>
          <a:xfrm flipH="1">
            <a:off x="4903940" y="4605393"/>
            <a:ext cx="808599" cy="15448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1DAD4A0-D5D3-DA36-FDDA-57AFDD1C9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6346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）在</a:t>
            </a:r>
            <a:r>
              <a:rPr lang="en-US" altLang="zh-CN" sz="1600" b="1" dirty="0"/>
              <a:t>Logisim</a:t>
            </a:r>
            <a:r>
              <a:rPr lang="zh-CN" altLang="en-US" sz="1600" b="1" dirty="0"/>
              <a:t>上生成逻辑电路。</a:t>
            </a:r>
          </a:p>
        </p:txBody>
      </p:sp>
    </p:spTree>
    <p:extLst>
      <p:ext uri="{BB962C8B-B14F-4D97-AF65-F5344CB8AC3E}">
        <p14:creationId xmlns:p14="http://schemas.microsoft.com/office/powerpoint/2010/main" val="2382476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0327-0A57-4E30-80E2-78808479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8728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一、验证实验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7DBD5F-579B-5928-323D-FEBB4A60C9D1}"/>
              </a:ext>
            </a:extLst>
          </p:cNvPr>
          <p:cNvSpPr txBox="1"/>
          <p:nvPr/>
        </p:nvSpPr>
        <p:spPr>
          <a:xfrm>
            <a:off x="3349148" y="3264395"/>
            <a:ext cx="60970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b="1" dirty="0"/>
              <a:t>单总线结构 </a:t>
            </a:r>
            <a:r>
              <a:rPr lang="en-US" altLang="zh-CN" b="1" dirty="0"/>
              <a:t>MIPS </a:t>
            </a:r>
            <a:r>
              <a:rPr lang="zh-CN" altLang="en-US" b="1" dirty="0"/>
              <a:t>处理器（硬布线控制器）（</a:t>
            </a:r>
            <a:r>
              <a:rPr lang="en-US" altLang="zh-CN" b="1" dirty="0"/>
              <a:t>5</a:t>
            </a:r>
            <a:r>
              <a:rPr lang="zh-CN" altLang="en-US" b="1" dirty="0"/>
              <a:t>条指令）</a:t>
            </a:r>
          </a:p>
          <a:p>
            <a:pPr marL="342900" indent="-342900">
              <a:buFont typeface="+mj-lt"/>
              <a:buAutoNum type="arabicPeriod"/>
            </a:pPr>
            <a:endParaRPr lang="en-US" altLang="zh-CN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/>
              <a:t>单总线结构 </a:t>
            </a:r>
            <a:r>
              <a:rPr lang="en-US" altLang="zh-CN" b="1" dirty="0"/>
              <a:t>MIPS </a:t>
            </a:r>
            <a:r>
              <a:rPr lang="zh-CN" altLang="en-US" b="1" dirty="0"/>
              <a:t>处理器（微程序控制器）（</a:t>
            </a:r>
            <a:r>
              <a:rPr lang="en-US" altLang="zh-CN" b="1" dirty="0"/>
              <a:t>5</a:t>
            </a:r>
            <a:r>
              <a:rPr lang="zh-CN" altLang="en-US" b="1" dirty="0"/>
              <a:t>条指令）</a:t>
            </a:r>
          </a:p>
          <a:p>
            <a:pPr marL="342900" indent="-342900">
              <a:buFont typeface="+mj-lt"/>
              <a:buAutoNum type="arabicPeriod"/>
            </a:pPr>
            <a:endParaRPr lang="en-US" altLang="zh-CN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/>
              <a:t>单周期 </a:t>
            </a:r>
            <a:r>
              <a:rPr lang="en-US" altLang="zh-CN" b="1" dirty="0"/>
              <a:t>MIPS </a:t>
            </a:r>
            <a:r>
              <a:rPr lang="zh-CN" altLang="en-US" b="1" dirty="0"/>
              <a:t>处理器（硬布线控制器）（</a:t>
            </a:r>
            <a:r>
              <a:rPr lang="en-US" altLang="zh-CN" b="1" dirty="0"/>
              <a:t>24</a:t>
            </a:r>
            <a:r>
              <a:rPr lang="zh-CN" altLang="en-US" b="1" dirty="0"/>
              <a:t>条指令）</a:t>
            </a:r>
          </a:p>
          <a:p>
            <a:pPr marL="342900" indent="-342900">
              <a:buFont typeface="+mj-lt"/>
              <a:buAutoNum type="arabicPeriod"/>
            </a:pPr>
            <a:endParaRPr lang="en-US" altLang="zh-CN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/>
              <a:t>单周期 </a:t>
            </a:r>
            <a:r>
              <a:rPr lang="en-US" altLang="zh-CN" b="1" dirty="0"/>
              <a:t>RISC-V </a:t>
            </a:r>
            <a:r>
              <a:rPr lang="zh-CN" altLang="en-US" b="1" dirty="0"/>
              <a:t>处理器（硬布线控制器）（</a:t>
            </a:r>
            <a:r>
              <a:rPr lang="en-US" altLang="zh-CN" b="1" dirty="0"/>
              <a:t>9</a:t>
            </a:r>
            <a:r>
              <a:rPr lang="zh-CN" altLang="en-US" b="1" dirty="0"/>
              <a:t>条指令）</a:t>
            </a:r>
          </a:p>
        </p:txBody>
      </p:sp>
    </p:spTree>
    <p:extLst>
      <p:ext uri="{BB962C8B-B14F-4D97-AF65-F5344CB8AC3E}">
        <p14:creationId xmlns:p14="http://schemas.microsoft.com/office/powerpoint/2010/main" val="2585242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627F6D-D23F-2799-70FA-3E9B32260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133" y="575312"/>
            <a:ext cx="2444056" cy="2279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7E0D50-BD9B-8422-5747-D69444BF4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239" y="621487"/>
            <a:ext cx="2424428" cy="21918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39E477-843A-8627-800F-72760969A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205" y="575312"/>
            <a:ext cx="2359568" cy="21772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16D3D7-36A1-A6D8-7FF7-F36A32CBD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84" y="575312"/>
            <a:ext cx="2568764" cy="21772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8982AC6-C62B-3093-A8BD-BFC29310332B}"/>
              </a:ext>
            </a:extLst>
          </p:cNvPr>
          <p:cNvSpPr txBox="1"/>
          <p:nvPr/>
        </p:nvSpPr>
        <p:spPr>
          <a:xfrm>
            <a:off x="4158104" y="214959"/>
            <a:ext cx="301236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第五步：输入</a:t>
            </a:r>
            <a:r>
              <a:rPr lang="en-US" altLang="zh-CN" sz="1200" b="1" dirty="0"/>
              <a:t>S3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S2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S1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S0</a:t>
            </a:r>
            <a:r>
              <a:rPr lang="zh-CN" altLang="en-US" sz="1200" b="1" dirty="0"/>
              <a:t>的逻辑公式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1B9557-E4B9-5D54-916B-689846F90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84" y="3963203"/>
            <a:ext cx="5736816" cy="23255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6FAF03-52E1-0EC4-6AF3-27457C8E9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2635" y="3735277"/>
            <a:ext cx="5386394" cy="232530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CF0E547-8F87-6A26-06A2-C402497829BC}"/>
              </a:ext>
            </a:extLst>
          </p:cNvPr>
          <p:cNvSpPr txBox="1"/>
          <p:nvPr/>
        </p:nvSpPr>
        <p:spPr>
          <a:xfrm>
            <a:off x="3834515" y="3397580"/>
            <a:ext cx="3921266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第六步：点击“</a:t>
            </a:r>
            <a:r>
              <a:rPr lang="en-US" altLang="zh-CN" sz="1200" b="1" dirty="0"/>
              <a:t>Build Circuit</a:t>
            </a:r>
            <a:r>
              <a:rPr lang="zh-CN" altLang="en-US" sz="1200" b="1" dirty="0"/>
              <a:t>”，</a:t>
            </a:r>
            <a:r>
              <a:rPr lang="en-US" altLang="zh-CN" sz="1200" b="1" dirty="0"/>
              <a:t>OK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Yes</a:t>
            </a:r>
            <a:r>
              <a:rPr lang="zh-CN" altLang="en-US" sz="1200" b="1" dirty="0"/>
              <a:t>；即可生成电路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836FF47-B0B8-DD48-9695-1B85A2EC3ED2}"/>
              </a:ext>
            </a:extLst>
          </p:cNvPr>
          <p:cNvCxnSpPr/>
          <p:nvPr/>
        </p:nvCxnSpPr>
        <p:spPr>
          <a:xfrm flipH="1">
            <a:off x="5329825" y="3735277"/>
            <a:ext cx="766175" cy="17511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89CD22EF-A7C9-039E-32A5-7F6A2FE0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04" y="4022061"/>
            <a:ext cx="2444056" cy="2279056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5ED0CAC-08DD-B0ED-9EE0-750BD5A43A37}"/>
              </a:ext>
            </a:extLst>
          </p:cNvPr>
          <p:cNvCxnSpPr/>
          <p:nvPr/>
        </p:nvCxnSpPr>
        <p:spPr>
          <a:xfrm flipH="1">
            <a:off x="1885167" y="3735277"/>
            <a:ext cx="3300608" cy="2277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DB83E753-72BD-053E-E425-30056DAD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950" y="3781525"/>
            <a:ext cx="2444056" cy="2279056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ABE7AED-F4DF-046C-D48E-17A2DE003952}"/>
              </a:ext>
            </a:extLst>
          </p:cNvPr>
          <p:cNvCxnSpPr/>
          <p:nvPr/>
        </p:nvCxnSpPr>
        <p:spPr>
          <a:xfrm>
            <a:off x="6507271" y="3735277"/>
            <a:ext cx="4766154" cy="1776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929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24B9157-6F56-54AB-C482-8702E925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83" y="1565488"/>
            <a:ext cx="7176067" cy="2843614"/>
          </a:xfrm>
          <a:prstGeom prst="rect">
            <a:avLst/>
          </a:prstGeom>
        </p:spPr>
      </p:pic>
      <p:sp>
        <p:nvSpPr>
          <p:cNvPr id="2" name="内容占位符 2">
            <a:extLst>
              <a:ext uri="{FF2B5EF4-FFF2-40B4-BE49-F238E27FC236}">
                <a16:creationId xmlns:a16="http://schemas.microsoft.com/office/drawing/2014/main" id="{370490D2-E2A6-82DE-76E9-446CC09E1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6346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）测试生成的“微程序入口查找逻辑电路”的正确性。</a:t>
            </a:r>
          </a:p>
        </p:txBody>
      </p:sp>
    </p:spTree>
    <p:extLst>
      <p:ext uri="{BB962C8B-B14F-4D97-AF65-F5344CB8AC3E}">
        <p14:creationId xmlns:p14="http://schemas.microsoft.com/office/powerpoint/2010/main" val="41741791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5CC37A8-68B0-F6F3-9A3D-6F83867E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24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如何修改“微程序”？</a:t>
            </a:r>
            <a:endParaRPr lang="en-US" altLang="zh-CN" sz="20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条指令的微程序。</a:t>
            </a:r>
            <a:br>
              <a:rPr lang="en-US" altLang="zh-CN" sz="1600" b="1" dirty="0"/>
            </a:br>
            <a:endParaRPr lang="en-US" altLang="zh-CN" sz="1600" b="1" dirty="0"/>
          </a:p>
          <a:p>
            <a:pPr lvl="1"/>
            <a:endParaRPr lang="zh-CN" altLang="en-US" sz="1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A7AD4E-6F58-BD66-C4F1-8577AA51C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76" y="1709619"/>
            <a:ext cx="9181579" cy="47287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708A79-B76A-D620-96D6-C5A1830C242B}"/>
              </a:ext>
            </a:extLst>
          </p:cNvPr>
          <p:cNvSpPr txBox="1"/>
          <p:nvPr/>
        </p:nvSpPr>
        <p:spPr>
          <a:xfrm>
            <a:off x="3595174" y="1103280"/>
            <a:ext cx="315663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微程序自动生成（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条指令）</a:t>
            </a:r>
            <a:r>
              <a:rPr lang="en-US" altLang="zh-CN" sz="1600" b="1" dirty="0"/>
              <a:t>.xlsx</a:t>
            </a:r>
            <a:endParaRPr lang="zh-CN" altLang="en-US" sz="16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5EB95F-0FB1-B35D-7052-C99B74116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7082" y="1532204"/>
            <a:ext cx="872439" cy="483504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1DFCF2E-94C4-3046-8367-590F386DFD6D}"/>
              </a:ext>
            </a:extLst>
          </p:cNvPr>
          <p:cNvSpPr txBox="1"/>
          <p:nvPr/>
        </p:nvSpPr>
        <p:spPr>
          <a:xfrm>
            <a:off x="10003129" y="1059354"/>
            <a:ext cx="172034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微程序（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条指令）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BF57015-1B31-8133-CD53-298CBF7C30B8}"/>
              </a:ext>
            </a:extLst>
          </p:cNvPr>
          <p:cNvCxnSpPr/>
          <p:nvPr/>
        </p:nvCxnSpPr>
        <p:spPr>
          <a:xfrm flipV="1">
            <a:off x="9601200" y="3482236"/>
            <a:ext cx="632564" cy="5824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646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7FD8C0-6F1A-851D-BB80-E3D48168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01" y="2556667"/>
            <a:ext cx="10688877" cy="114103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3FB22C1-6AA2-D5EA-6812-D43C9B0B4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776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）请填写“微程序自动生成（</a:t>
            </a:r>
            <a:r>
              <a:rPr lang="en-US" altLang="zh-CN" sz="1600" b="1" dirty="0"/>
              <a:t>add</a:t>
            </a:r>
            <a:r>
              <a:rPr lang="zh-CN" altLang="en-US" sz="1600" b="1" dirty="0"/>
              <a:t>指令）（空表）</a:t>
            </a:r>
            <a:r>
              <a:rPr lang="en-US" altLang="zh-CN" sz="1600" b="1" dirty="0"/>
              <a:t>.xlsx</a:t>
            </a:r>
            <a:r>
              <a:rPr lang="zh-CN" altLang="en-US" sz="1600" b="1" dirty="0"/>
              <a:t>”，生成</a:t>
            </a:r>
            <a:r>
              <a:rPr lang="en-US" altLang="zh-CN" sz="1600" b="1" dirty="0"/>
              <a:t>add</a:t>
            </a:r>
            <a:r>
              <a:rPr lang="zh-CN" altLang="en-US" sz="1600" b="1" dirty="0"/>
              <a:t>指令的微程序，然后添加到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条指令的微程序最后面。</a:t>
            </a:r>
            <a:endParaRPr lang="zh-CN" altLang="en-US" sz="12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7CE8F1-A5CF-4118-5280-F7C0C4D66836}"/>
              </a:ext>
            </a:extLst>
          </p:cNvPr>
          <p:cNvSpPr txBox="1"/>
          <p:nvPr/>
        </p:nvSpPr>
        <p:spPr>
          <a:xfrm>
            <a:off x="3732961" y="1917471"/>
            <a:ext cx="4012637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微程序自动生成（</a:t>
            </a:r>
            <a:r>
              <a:rPr lang="en-US" altLang="zh-CN" sz="1600" b="1" dirty="0"/>
              <a:t>add</a:t>
            </a:r>
            <a:r>
              <a:rPr lang="zh-CN" altLang="en-US" sz="1600" b="1" dirty="0"/>
              <a:t>指令）（空表）</a:t>
            </a:r>
            <a:r>
              <a:rPr lang="en-US" altLang="zh-CN" sz="1600" b="1" dirty="0"/>
              <a:t>.xlsx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30866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95B4108-123E-292C-045A-B3C9777D3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3484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程序测试：</a:t>
            </a:r>
            <a:endParaRPr lang="en-US" altLang="zh-CN" sz="20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）请使用测试程序</a:t>
            </a:r>
            <a:r>
              <a:rPr lang="en-US" altLang="zh-CN" sz="1600" b="1" dirty="0">
                <a:solidFill>
                  <a:srgbClr val="FF0000"/>
                </a:solidFill>
              </a:rPr>
              <a:t>test2.hex</a:t>
            </a:r>
            <a:r>
              <a:rPr lang="zh-CN" altLang="en-US" sz="1600" b="1" dirty="0"/>
              <a:t>，对设计好的单总线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处理器（微程序控制器，支持</a:t>
            </a:r>
            <a:r>
              <a:rPr lang="en-US" altLang="zh-CN" sz="1600" b="1" dirty="0"/>
              <a:t>6</a:t>
            </a:r>
            <a:r>
              <a:rPr lang="zh-CN" altLang="en-US" sz="1600" b="1" dirty="0"/>
              <a:t>条指令）进行测试。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/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20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</a:t>
            </a:r>
            <a:endParaRPr lang="zh-CN" altLang="zh-CN" sz="20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B25E28-5B21-3840-BDD8-3D17A1FE6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767" y="1314592"/>
            <a:ext cx="5920774" cy="5186415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B102FA9-DD75-4F3B-AA64-D4E6DD9E483E}"/>
              </a:ext>
            </a:extLst>
          </p:cNvPr>
          <p:cNvCxnSpPr>
            <a:cxnSpLocks/>
          </p:cNvCxnSpPr>
          <p:nvPr/>
        </p:nvCxnSpPr>
        <p:spPr>
          <a:xfrm>
            <a:off x="4077222" y="2185792"/>
            <a:ext cx="250520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9B3737D-F593-5B8B-ED1F-237C06DACFD0}"/>
              </a:ext>
            </a:extLst>
          </p:cNvPr>
          <p:cNvCxnSpPr/>
          <p:nvPr/>
        </p:nvCxnSpPr>
        <p:spPr>
          <a:xfrm>
            <a:off x="3363238" y="4584526"/>
            <a:ext cx="39457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8398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840341F-8DE4-14D8-FF19-566185EAE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2480"/>
            <a:ext cx="10515600" cy="5996105"/>
          </a:xfrm>
        </p:spPr>
        <p:txBody>
          <a:bodyPr>
            <a:noAutofit/>
          </a:bodyPr>
          <a:lstStyle/>
          <a:p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）在单总线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处理器（微程序控制器，支持</a:t>
            </a:r>
            <a:r>
              <a:rPr lang="en-US" altLang="zh-CN" sz="1600" b="1" dirty="0"/>
              <a:t>6</a:t>
            </a:r>
            <a:r>
              <a:rPr lang="zh-CN" altLang="en-US" sz="1600" b="1" dirty="0"/>
              <a:t>条指令）的数据通路上运行</a:t>
            </a:r>
            <a:r>
              <a:rPr lang="zh-CN" altLang="en-US" sz="1600" b="1" dirty="0">
                <a:solidFill>
                  <a:srgbClr val="FF0000"/>
                </a:solidFill>
              </a:rPr>
              <a:t>求累加和程序</a:t>
            </a:r>
            <a:r>
              <a:rPr lang="zh-CN" altLang="en-US" sz="1600" b="1" dirty="0"/>
              <a:t>、</a:t>
            </a:r>
            <a:r>
              <a:rPr lang="zh-CN" altLang="en-US" sz="1600" b="1" dirty="0">
                <a:solidFill>
                  <a:srgbClr val="FF0000"/>
                </a:solidFill>
              </a:rPr>
              <a:t>计算费波那契数列程序</a:t>
            </a:r>
            <a:r>
              <a:rPr lang="zh-CN" altLang="en-US" sz="1600" b="1" dirty="0"/>
              <a:t>、</a:t>
            </a:r>
            <a:r>
              <a:rPr lang="zh-CN" altLang="en-US" sz="1600" b="1" dirty="0">
                <a:solidFill>
                  <a:srgbClr val="FF0000"/>
                </a:solidFill>
              </a:rPr>
              <a:t>排序程序（降序排序、升序排序）</a:t>
            </a:r>
            <a:r>
              <a:rPr lang="zh-CN" altLang="en-US" sz="1600" b="1" dirty="0"/>
              <a:t>。</a:t>
            </a:r>
            <a:endParaRPr lang="en-US" altLang="zh-CN" sz="1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323C86-8189-465B-9910-CF765301B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836" y="1874954"/>
            <a:ext cx="2199060" cy="2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278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B93FC3-18CF-A415-2A51-F51AEEC72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119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请对前面设计好的单总线结构 </a:t>
            </a:r>
            <a:r>
              <a:rPr lang="en-US" altLang="zh-CN" sz="1800" b="1" dirty="0"/>
              <a:t>MIPS </a:t>
            </a:r>
            <a:r>
              <a:rPr lang="zh-CN" altLang="en-US" sz="1800" b="1" dirty="0"/>
              <a:t>处理器（微程序控制器）（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条指令）进行修改，使其支持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条指令（再增加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条</a:t>
            </a:r>
            <a:r>
              <a:rPr lang="en-US" altLang="zh-CN" sz="1800" b="1" dirty="0">
                <a:solidFill>
                  <a:srgbClr val="FF0000"/>
                </a:solidFill>
              </a:rPr>
              <a:t>j</a:t>
            </a:r>
            <a:r>
              <a:rPr lang="zh-CN" altLang="en-US" sz="1800" b="1" dirty="0">
                <a:solidFill>
                  <a:srgbClr val="FF0000"/>
                </a:solidFill>
              </a:rPr>
              <a:t>指令</a:t>
            </a:r>
            <a:r>
              <a:rPr lang="zh-CN" altLang="en-US" sz="1800" b="1" dirty="0"/>
              <a:t>），并对新增的</a:t>
            </a:r>
            <a:r>
              <a:rPr lang="en-US" altLang="zh-CN" sz="1800" b="1" dirty="0"/>
              <a:t>j</a:t>
            </a:r>
            <a:r>
              <a:rPr lang="zh-CN" altLang="en-US" sz="1800" b="1" dirty="0"/>
              <a:t>指令进行测试。</a:t>
            </a:r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2C2BF8-5B3D-B760-965D-6EF9F4636D49}"/>
              </a:ext>
            </a:extLst>
          </p:cNvPr>
          <p:cNvSpPr txBox="1"/>
          <p:nvPr/>
        </p:nvSpPr>
        <p:spPr>
          <a:xfrm>
            <a:off x="2699359" y="3895594"/>
            <a:ext cx="100540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r>
              <a:rPr lang="zh-CN" altLang="en-US" b="1" dirty="0"/>
              <a:t>条指令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611C6D-8390-E63D-F7FF-0AD3EA4D7795}"/>
              </a:ext>
            </a:extLst>
          </p:cNvPr>
          <p:cNvSpPr txBox="1"/>
          <p:nvPr/>
        </p:nvSpPr>
        <p:spPr>
          <a:xfrm>
            <a:off x="8563627" y="3904988"/>
            <a:ext cx="100540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7</a:t>
            </a:r>
            <a:r>
              <a:rPr lang="zh-CN" altLang="en-US" b="1" dirty="0"/>
              <a:t>条指令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2AC4E21D-3E8F-FCD0-D741-C19F43B9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/>
              <a:t>设计实验</a:t>
            </a:r>
            <a:r>
              <a:rPr lang="en-US" altLang="zh-CN" sz="3600" b="1" dirty="0"/>
              <a:t>2</a:t>
            </a:r>
            <a:r>
              <a:rPr lang="zh-CN" altLang="en-US" sz="3600" b="1" dirty="0"/>
              <a:t>、单总线结构 </a:t>
            </a:r>
            <a:r>
              <a:rPr lang="en-US" altLang="zh-CN" sz="3600" b="1" dirty="0"/>
              <a:t>MIPS </a:t>
            </a:r>
            <a:r>
              <a:rPr lang="zh-CN" altLang="en-US" sz="3600" b="1" dirty="0"/>
              <a:t>处理器（微程序控制器）</a:t>
            </a:r>
            <a:br>
              <a:rPr lang="en-US" altLang="zh-CN" sz="3600" b="1" dirty="0"/>
            </a:br>
            <a:r>
              <a:rPr lang="zh-CN" altLang="en-US" sz="3600" b="1" dirty="0"/>
              <a:t>（再增加</a:t>
            </a:r>
            <a:r>
              <a:rPr lang="en-US" altLang="zh-CN" sz="3600" b="1" dirty="0"/>
              <a:t>1</a:t>
            </a:r>
            <a:r>
              <a:rPr lang="zh-CN" altLang="en-US" sz="3600" b="1" dirty="0"/>
              <a:t>条</a:t>
            </a:r>
            <a:r>
              <a:rPr lang="en-US" altLang="zh-CN" sz="3600" b="1" dirty="0"/>
              <a:t>j</a:t>
            </a:r>
            <a:r>
              <a:rPr lang="zh-CN" altLang="en-US" sz="3600" b="1" dirty="0"/>
              <a:t>指令）（</a:t>
            </a:r>
            <a:r>
              <a:rPr lang="en-US" altLang="zh-CN" sz="3600" b="1" dirty="0"/>
              <a:t>7</a:t>
            </a:r>
            <a:r>
              <a:rPr lang="zh-CN" altLang="en-US" sz="3600" b="1" dirty="0"/>
              <a:t>条指令）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7C027A6-AF30-617F-1E80-6A931E2BA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080" y="4368374"/>
            <a:ext cx="5532495" cy="199010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1A5B6E1-E79B-471A-0EE2-4E9A0D4BC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59" y="4349807"/>
            <a:ext cx="5866341" cy="187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04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9B1CD1-4161-1487-E351-250FFB631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2920"/>
            <a:ext cx="10515600" cy="5464522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设计思路：</a:t>
            </a:r>
            <a:endParaRPr lang="en-US" altLang="zh-CN" sz="20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</a:t>
            </a:r>
            <a:r>
              <a:rPr lang="en-US" altLang="zh-CN" sz="1600" b="1" dirty="0"/>
              <a:t>j</a:t>
            </a:r>
            <a:r>
              <a:rPr lang="zh-CN" altLang="en-US" sz="1600" b="1" dirty="0"/>
              <a:t>指令的汇编代码为：</a:t>
            </a:r>
            <a:r>
              <a:rPr lang="en-US" altLang="zh-CN" sz="1600" b="1" dirty="0"/>
              <a:t>j address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RTL</a:t>
            </a:r>
            <a:r>
              <a:rPr lang="zh-CN" altLang="en-US" sz="1600" b="1" dirty="0"/>
              <a:t>功能描述是：</a:t>
            </a:r>
            <a:r>
              <a:rPr lang="en-US" altLang="zh-CN" sz="1600" b="1" dirty="0">
                <a:solidFill>
                  <a:srgbClr val="FF0000"/>
                </a:solidFill>
              </a:rPr>
              <a:t>PC&lt;- {(PC+4)</a:t>
            </a:r>
            <a:r>
              <a:rPr lang="en-US" altLang="zh-CN" sz="1600" b="1" baseline="-25000" dirty="0">
                <a:solidFill>
                  <a:srgbClr val="FF0000"/>
                </a:solidFill>
              </a:rPr>
              <a:t>31:28</a:t>
            </a:r>
            <a:r>
              <a:rPr lang="en-US" altLang="zh-CN" sz="1600" b="1" dirty="0">
                <a:solidFill>
                  <a:srgbClr val="FF0000"/>
                </a:solidFill>
              </a:rPr>
              <a:t>, imm26 &lt;&lt;2}</a:t>
            </a:r>
            <a:endParaRPr lang="zh-CN" altLang="en-US" sz="1600" b="1" dirty="0">
              <a:solidFill>
                <a:srgbClr val="FF0000"/>
              </a:solidFill>
            </a:endParaRPr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）需要</a:t>
            </a:r>
            <a:r>
              <a:rPr lang="zh-CN" altLang="en-US" sz="1600" b="1" dirty="0">
                <a:solidFill>
                  <a:srgbClr val="FF0000"/>
                </a:solidFill>
              </a:rPr>
              <a:t>修改数据通路</a:t>
            </a:r>
            <a:r>
              <a:rPr lang="zh-CN" altLang="en-US" sz="1600" b="1" dirty="0"/>
              <a:t>，将</a:t>
            </a:r>
            <a:r>
              <a:rPr lang="en-US" altLang="zh-CN" sz="1600" b="1" dirty="0"/>
              <a:t>26</a:t>
            </a:r>
            <a:r>
              <a:rPr lang="zh-CN" altLang="en-US" sz="1600" b="1" dirty="0"/>
              <a:t>位立即数</a:t>
            </a:r>
            <a:r>
              <a:rPr lang="en-US" altLang="zh-CN" sz="1600" b="1" dirty="0"/>
              <a:t>imm26</a:t>
            </a:r>
            <a:r>
              <a:rPr lang="zh-CN" altLang="en-US" sz="1600" b="1" dirty="0"/>
              <a:t>从指令寄存器</a:t>
            </a:r>
            <a:r>
              <a:rPr lang="en-US" altLang="zh-CN" sz="1600" b="1" dirty="0"/>
              <a:t>IR</a:t>
            </a:r>
            <a:r>
              <a:rPr lang="zh-CN" altLang="en-US" sz="1600" b="1" dirty="0"/>
              <a:t>中引出，这里需要增加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个控制信号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）需要</a:t>
            </a:r>
            <a:r>
              <a:rPr lang="zh-CN" altLang="en-US" sz="1600" b="1" dirty="0">
                <a:solidFill>
                  <a:srgbClr val="FF0000"/>
                </a:solidFill>
              </a:rPr>
              <a:t>修改</a:t>
            </a:r>
            <a:r>
              <a:rPr lang="en-US" altLang="zh-CN" sz="1600" b="1" dirty="0">
                <a:solidFill>
                  <a:srgbClr val="FF0000"/>
                </a:solidFill>
              </a:rPr>
              <a:t>ALU</a:t>
            </a:r>
            <a:r>
              <a:rPr lang="zh-CN" altLang="en-US" sz="1600" b="1" dirty="0"/>
              <a:t>，完成拼接运算：</a:t>
            </a:r>
            <a:r>
              <a:rPr lang="en-US" altLang="zh-CN" sz="1600" b="1" dirty="0"/>
              <a:t>(PC+4)</a:t>
            </a:r>
            <a:r>
              <a:rPr lang="en-US" altLang="zh-CN" sz="1600" b="1" baseline="-25000" dirty="0"/>
              <a:t>31:28</a:t>
            </a:r>
            <a:r>
              <a:rPr lang="en-US" altLang="zh-CN" sz="1600" b="1" dirty="0"/>
              <a:t>, imm26 &lt;&lt;2</a:t>
            </a:r>
            <a:r>
              <a:rPr lang="zh-CN" altLang="en-US" sz="1600" b="1" dirty="0"/>
              <a:t>，这里需要增加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个控制信号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）需要修改“</a:t>
            </a:r>
            <a:r>
              <a:rPr lang="zh-CN" altLang="en-US" sz="1600" b="1" dirty="0">
                <a:solidFill>
                  <a:srgbClr val="FF0000"/>
                </a:solidFill>
              </a:rPr>
              <a:t>指令译码器</a:t>
            </a:r>
            <a:r>
              <a:rPr lang="zh-CN" altLang="en-US" sz="1600" b="1" dirty="0"/>
              <a:t>”电路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）需要修改“</a:t>
            </a:r>
            <a:r>
              <a:rPr lang="zh-CN" altLang="en-US" sz="1600" b="1" dirty="0">
                <a:solidFill>
                  <a:srgbClr val="FF0000"/>
                </a:solidFill>
              </a:rPr>
              <a:t>微程序入口查找逻辑</a:t>
            </a:r>
            <a:r>
              <a:rPr lang="zh-CN" altLang="en-US" sz="1600" b="1" dirty="0"/>
              <a:t>”电路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6</a:t>
            </a:r>
            <a:r>
              <a:rPr lang="zh-CN" altLang="en-US" sz="1600" b="1" dirty="0"/>
              <a:t>）需要修改微程序：</a:t>
            </a:r>
            <a:r>
              <a:rPr lang="zh-CN" altLang="en-US" sz="1600" b="1" dirty="0">
                <a:solidFill>
                  <a:srgbClr val="FF0000"/>
                </a:solidFill>
              </a:rPr>
              <a:t>增加</a:t>
            </a:r>
            <a:r>
              <a:rPr lang="en-US" altLang="zh-CN" sz="1600" b="1" dirty="0">
                <a:solidFill>
                  <a:srgbClr val="FF0000"/>
                </a:solidFill>
              </a:rPr>
              <a:t>j</a:t>
            </a:r>
            <a:r>
              <a:rPr lang="zh-CN" altLang="en-US" sz="1600" b="1" dirty="0">
                <a:solidFill>
                  <a:srgbClr val="FF0000"/>
                </a:solidFill>
              </a:rPr>
              <a:t>指令的微程序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7</a:t>
            </a:r>
            <a:r>
              <a:rPr lang="zh-CN" altLang="en-US" sz="1600" b="1" dirty="0"/>
              <a:t>）控制信号</a:t>
            </a:r>
            <a:r>
              <a:rPr lang="en-US" altLang="zh-CN" sz="1600" b="1" dirty="0"/>
              <a:t>=</a:t>
            </a:r>
            <a:r>
              <a:rPr lang="en-US" altLang="zh-CN" sz="1600" b="1" dirty="0">
                <a:solidFill>
                  <a:srgbClr val="FF0000"/>
                </a:solidFill>
              </a:rPr>
              <a:t>24</a:t>
            </a:r>
            <a:r>
              <a:rPr lang="zh-CN" altLang="en-US" sz="1600" b="1" dirty="0">
                <a:solidFill>
                  <a:srgbClr val="FF0000"/>
                </a:solidFill>
              </a:rPr>
              <a:t>个</a:t>
            </a:r>
            <a:r>
              <a:rPr lang="zh-CN" altLang="en-US" sz="1600" b="1" dirty="0"/>
              <a:t>（增加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个）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）微指令长度</a:t>
            </a:r>
            <a:r>
              <a:rPr lang="en-US" altLang="zh-CN" sz="1600" b="1" dirty="0"/>
              <a:t>=32</a:t>
            </a:r>
            <a:r>
              <a:rPr lang="zh-CN" altLang="en-US" sz="1600" b="1" dirty="0"/>
              <a:t>位（增加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位）</a:t>
            </a:r>
            <a:r>
              <a:rPr lang="en-US" altLang="zh-CN" sz="1600" b="1" dirty="0"/>
              <a:t>=</a:t>
            </a:r>
            <a:r>
              <a:rPr lang="en-US" altLang="zh-CN" sz="1600" b="1" dirty="0">
                <a:solidFill>
                  <a:srgbClr val="FF0000"/>
                </a:solidFill>
              </a:rPr>
              <a:t>24</a:t>
            </a:r>
            <a:r>
              <a:rPr lang="zh-CN" altLang="en-US" sz="1600" b="1" dirty="0">
                <a:solidFill>
                  <a:srgbClr val="FF0000"/>
                </a:solidFill>
              </a:rPr>
              <a:t>位（控制信号）</a:t>
            </a:r>
            <a:r>
              <a:rPr lang="en-US" altLang="zh-CN" sz="1600" b="1" dirty="0">
                <a:solidFill>
                  <a:srgbClr val="FF0000"/>
                </a:solidFill>
              </a:rPr>
              <a:t>+3</a:t>
            </a:r>
            <a:r>
              <a:rPr lang="zh-CN" altLang="en-US" sz="1600" b="1" dirty="0">
                <a:solidFill>
                  <a:srgbClr val="FF0000"/>
                </a:solidFill>
              </a:rPr>
              <a:t>位（判断测试）</a:t>
            </a:r>
            <a:r>
              <a:rPr lang="en-US" altLang="zh-CN" sz="1600" b="1" dirty="0">
                <a:solidFill>
                  <a:srgbClr val="FF0000"/>
                </a:solidFill>
              </a:rPr>
              <a:t>+5</a:t>
            </a:r>
            <a:r>
              <a:rPr lang="zh-CN" altLang="en-US" sz="1600" b="1" dirty="0">
                <a:solidFill>
                  <a:srgbClr val="FF0000"/>
                </a:solidFill>
              </a:rPr>
              <a:t>位（下址字段）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/>
            <a:endParaRPr lang="en-US" altLang="zh-CN" sz="1600" b="1" dirty="0">
              <a:solidFill>
                <a:srgbClr val="FF0000"/>
              </a:solidFill>
            </a:endParaRPr>
          </a:p>
          <a:p>
            <a:pPr lvl="1"/>
            <a:endParaRPr lang="en-US" altLang="zh-CN" sz="1600" b="1" dirty="0">
              <a:solidFill>
                <a:srgbClr val="FF0000"/>
              </a:solidFill>
            </a:endParaRPr>
          </a:p>
          <a:p>
            <a:pPr lvl="1"/>
            <a:endParaRPr lang="en-US" altLang="zh-CN" sz="1800" b="1" dirty="0"/>
          </a:p>
          <a:p>
            <a:endParaRPr lang="zh-CN" altLang="en-US" sz="20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F29FB6-D3A2-7EB2-C3C9-652B552C453F}"/>
              </a:ext>
            </a:extLst>
          </p:cNvPr>
          <p:cNvSpPr txBox="1"/>
          <p:nvPr/>
        </p:nvSpPr>
        <p:spPr>
          <a:xfrm>
            <a:off x="6029716" y="3133212"/>
            <a:ext cx="3984843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200" b="1"/>
              <a:t>微程序入口查找逻辑自动生成（7条指令）（空表）.xlsx</a:t>
            </a:r>
            <a:endParaRPr lang="zh-CN" altLang="en-US" sz="1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AB9904-FDC2-F877-AC3E-03FA13895762}"/>
              </a:ext>
            </a:extLst>
          </p:cNvPr>
          <p:cNvSpPr txBox="1"/>
          <p:nvPr/>
        </p:nvSpPr>
        <p:spPr>
          <a:xfrm>
            <a:off x="6054766" y="3720324"/>
            <a:ext cx="2857501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 b="1"/>
            </a:lvl1pPr>
          </a:lstStyle>
          <a:p>
            <a:r>
              <a:rPr lang="zh-CN" altLang="en-US" dirty="0"/>
              <a:t>微程序自动生成（</a:t>
            </a:r>
            <a:r>
              <a:rPr lang="en-US" altLang="zh-CN" dirty="0"/>
              <a:t>J</a:t>
            </a:r>
            <a:r>
              <a:rPr lang="zh-CN" altLang="en-US" dirty="0"/>
              <a:t>指令）（空表）</a:t>
            </a:r>
            <a:r>
              <a:rPr lang="en-US" altLang="zh-CN" dirty="0"/>
              <a:t>.xlsx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69735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95B4108-123E-292C-045A-B3C9777D3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3484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程序测试：</a:t>
            </a:r>
            <a:endParaRPr lang="en-US" altLang="zh-CN" sz="20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）请使用测试程序</a:t>
            </a:r>
            <a:r>
              <a:rPr lang="en-US" altLang="zh-CN" sz="1600" b="1" dirty="0">
                <a:solidFill>
                  <a:srgbClr val="FF0000"/>
                </a:solidFill>
              </a:rPr>
              <a:t>test3.hex</a:t>
            </a:r>
            <a:r>
              <a:rPr lang="zh-CN" altLang="en-US" sz="1600" b="1" dirty="0"/>
              <a:t>，对设计好的单总线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处理器（微程序控制器，支持</a:t>
            </a:r>
            <a:r>
              <a:rPr lang="en-US" altLang="zh-CN" sz="1600" b="1" dirty="0"/>
              <a:t>7</a:t>
            </a:r>
            <a:r>
              <a:rPr lang="zh-CN" altLang="en-US" sz="1600" b="1" dirty="0"/>
              <a:t>条指令）进行测试。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/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20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</a:t>
            </a:r>
            <a:endParaRPr lang="zh-CN" altLang="zh-CN" sz="20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006EA4-582F-3E39-00CA-503A4CAF2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294" y="1243758"/>
            <a:ext cx="5975015" cy="5614241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5524171-3708-635A-ADA3-2EA8BCF8CD78}"/>
              </a:ext>
            </a:extLst>
          </p:cNvPr>
          <p:cNvCxnSpPr>
            <a:cxnSpLocks/>
          </p:cNvCxnSpPr>
          <p:nvPr/>
        </p:nvCxnSpPr>
        <p:spPr>
          <a:xfrm>
            <a:off x="4083485" y="2104373"/>
            <a:ext cx="250520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71FBEDF3-97FD-7409-134E-4D041D69F4E1}"/>
              </a:ext>
            </a:extLst>
          </p:cNvPr>
          <p:cNvCxnSpPr/>
          <p:nvPr/>
        </p:nvCxnSpPr>
        <p:spPr>
          <a:xfrm>
            <a:off x="3394553" y="4709786"/>
            <a:ext cx="35072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6B5290F-6013-5772-8C86-B0026821716B}"/>
              </a:ext>
            </a:extLst>
          </p:cNvPr>
          <p:cNvCxnSpPr/>
          <p:nvPr/>
        </p:nvCxnSpPr>
        <p:spPr>
          <a:xfrm>
            <a:off x="3346537" y="6546936"/>
            <a:ext cx="35072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D66BED8-D887-0151-910E-2CEE14A7658F}"/>
              </a:ext>
            </a:extLst>
          </p:cNvPr>
          <p:cNvCxnSpPr/>
          <p:nvPr/>
        </p:nvCxnSpPr>
        <p:spPr>
          <a:xfrm>
            <a:off x="3382027" y="4402899"/>
            <a:ext cx="35072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588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840341F-8DE4-14D8-FF19-566185EAE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1061"/>
            <a:ext cx="10515600" cy="5996105"/>
          </a:xfrm>
        </p:spPr>
        <p:txBody>
          <a:bodyPr>
            <a:noAutofit/>
          </a:bodyPr>
          <a:lstStyle/>
          <a:p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）请使用</a:t>
            </a:r>
            <a:r>
              <a:rPr lang="en-US" altLang="zh-CN" sz="1600" b="1" dirty="0" err="1">
                <a:solidFill>
                  <a:srgbClr val="FF0000"/>
                </a:solidFill>
              </a:rPr>
              <a:t>sort_sum_mips_bus.hex</a:t>
            </a:r>
            <a:r>
              <a:rPr lang="zh-CN" altLang="en-US" sz="1600" b="1" dirty="0"/>
              <a:t>（排序</a:t>
            </a:r>
            <a:r>
              <a:rPr lang="en-US" altLang="zh-CN" sz="1600" b="1" dirty="0"/>
              <a:t>+</a:t>
            </a:r>
            <a:r>
              <a:rPr lang="zh-CN" altLang="en-US" sz="1600" b="1" dirty="0"/>
              <a:t>求累加和程序），对设计好的单总线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处理器（微程序控制器，支持</a:t>
            </a:r>
            <a:r>
              <a:rPr lang="en-US" altLang="zh-CN" sz="1600" b="1" dirty="0"/>
              <a:t>7</a:t>
            </a:r>
            <a:r>
              <a:rPr lang="zh-CN" altLang="en-US" sz="1600" b="1" dirty="0"/>
              <a:t>条指令）进行测试。</a:t>
            </a:r>
            <a:endParaRPr lang="en-US" altLang="zh-CN" sz="16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5793AD-CFF9-2B05-029F-C427E49C6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175" y="1035760"/>
            <a:ext cx="4804596" cy="565940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E5F3792-E8CC-3FC5-62A0-9FF584AB395F}"/>
              </a:ext>
            </a:extLst>
          </p:cNvPr>
          <p:cNvSpPr/>
          <p:nvPr/>
        </p:nvSpPr>
        <p:spPr>
          <a:xfrm>
            <a:off x="3644209" y="1478074"/>
            <a:ext cx="4804596" cy="29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691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/>
              <a:t>验证实验</a:t>
            </a:r>
            <a:r>
              <a:rPr lang="en-US" altLang="zh-CN" sz="3600" b="1" dirty="0"/>
              <a:t>1</a:t>
            </a:r>
            <a:r>
              <a:rPr lang="zh-CN" altLang="en-US" sz="3600" b="1" dirty="0"/>
              <a:t>、单总线结构 </a:t>
            </a:r>
            <a:r>
              <a:rPr lang="en-US" altLang="zh-CN" sz="3600" b="1" dirty="0"/>
              <a:t>MIPS </a:t>
            </a:r>
            <a:r>
              <a:rPr lang="zh-CN" altLang="en-US" sz="3600" b="1" dirty="0"/>
              <a:t>处理器（硬布线控制器）</a:t>
            </a:r>
            <a:br>
              <a:rPr lang="en-US" altLang="zh-CN" sz="3600" b="1" dirty="0"/>
            </a:br>
            <a:r>
              <a:rPr lang="zh-CN" altLang="en-US" sz="3600" b="1" dirty="0"/>
              <a:t>（</a:t>
            </a:r>
            <a:r>
              <a:rPr lang="en-US" altLang="zh-CN" sz="3600" b="1" dirty="0"/>
              <a:t>5</a:t>
            </a:r>
            <a:r>
              <a:rPr lang="zh-CN" altLang="en-US" sz="3600" b="1" dirty="0"/>
              <a:t>条指令）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E58C8D4-5F7A-4BF0-80C7-E3034E8BD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6121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）单总线结构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处理器（硬布线控制器）支持的</a:t>
            </a:r>
            <a:r>
              <a:rPr lang="en-US" altLang="zh-CN" sz="2000" b="1" dirty="0">
                <a:solidFill>
                  <a:srgbClr val="FF0000"/>
                </a:solidFill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</a:rPr>
              <a:t>条指令</a:t>
            </a:r>
            <a:r>
              <a:rPr lang="zh-CN" altLang="en-US" sz="2000" b="1" dirty="0"/>
              <a:t>：</a:t>
            </a:r>
            <a:endParaRPr lang="en-US" altLang="zh-CN" sz="2400" b="1" dirty="0"/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5A26DFC-2237-49B3-A0DF-1B52397B3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898500"/>
              </p:ext>
            </p:extLst>
          </p:nvPr>
        </p:nvGraphicFramePr>
        <p:xfrm>
          <a:off x="1570971" y="3618569"/>
          <a:ext cx="8844419" cy="2337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598">
                  <a:extLst>
                    <a:ext uri="{9D8B030D-6E8A-4147-A177-3AD203B41FA5}">
                      <a16:colId xmlns:a16="http://schemas.microsoft.com/office/drawing/2014/main" val="2793194881"/>
                    </a:ext>
                  </a:extLst>
                </a:gridCol>
                <a:gridCol w="1410144">
                  <a:extLst>
                    <a:ext uri="{9D8B030D-6E8A-4147-A177-3AD203B41FA5}">
                      <a16:colId xmlns:a16="http://schemas.microsoft.com/office/drawing/2014/main" val="1042304181"/>
                    </a:ext>
                  </a:extLst>
                </a:gridCol>
                <a:gridCol w="3897428">
                  <a:extLst>
                    <a:ext uri="{9D8B030D-6E8A-4147-A177-3AD203B41FA5}">
                      <a16:colId xmlns:a16="http://schemas.microsoft.com/office/drawing/2014/main" val="1446485596"/>
                    </a:ext>
                  </a:extLst>
                </a:gridCol>
                <a:gridCol w="2988249">
                  <a:extLst>
                    <a:ext uri="{9D8B030D-6E8A-4147-A177-3AD203B41FA5}">
                      <a16:colId xmlns:a16="http://schemas.microsoft.com/office/drawing/2014/main" val="3025208712"/>
                    </a:ext>
                  </a:extLst>
                </a:gridCol>
              </a:tblGrid>
              <a:tr h="3895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MIPS</a:t>
                      </a:r>
                      <a:r>
                        <a:rPr lang="zh-CN" altLang="en-US" sz="1200" b="1" dirty="0"/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RTL</a:t>
                      </a:r>
                      <a:r>
                        <a:rPr lang="zh-CN" altLang="en-US" sz="1200" b="1" dirty="0"/>
                        <a:t>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功能说明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501192"/>
                  </a:ext>
                </a:extLst>
              </a:tr>
              <a:tr h="3895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err="1"/>
                        <a:t>lw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 err="1"/>
                        <a:t>rt,imm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R[rt] &lt;- M[R[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+ </a:t>
                      </a:r>
                      <a:r>
                        <a:rPr lang="en-US" altLang="zh-CN" sz="1200" b="1" dirty="0" err="1"/>
                        <a:t>SignExt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imm</a:t>
                      </a:r>
                      <a:r>
                        <a:rPr lang="en-US" altLang="zh-CN" sz="1200" b="1" dirty="0"/>
                        <a:t>)]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取数指令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570384"/>
                  </a:ext>
                </a:extLst>
              </a:tr>
              <a:tr h="3895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err="1"/>
                        <a:t>sw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 err="1"/>
                        <a:t>rt,imm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M[R[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+ </a:t>
                      </a:r>
                      <a:r>
                        <a:rPr lang="en-US" altLang="zh-CN" sz="1200" b="1" dirty="0" err="1"/>
                        <a:t>SignExt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imm</a:t>
                      </a:r>
                      <a:r>
                        <a:rPr lang="en-US" altLang="zh-CN" sz="1200" b="1" dirty="0"/>
                        <a:t>)] &lt;- R[rt]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存数指令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37047"/>
                  </a:ext>
                </a:extLst>
              </a:tr>
              <a:tr h="3895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3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err="1"/>
                        <a:t>beq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 err="1"/>
                        <a:t>rs,rt,imm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if(R[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== R[rt])    PC &lt;- PC + 4 + </a:t>
                      </a:r>
                      <a:r>
                        <a:rPr lang="en-US" altLang="zh-CN" sz="1200" b="1" dirty="0" err="1"/>
                        <a:t>SignExt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imm</a:t>
                      </a:r>
                      <a:r>
                        <a:rPr lang="en-US" altLang="zh-CN" sz="1200" b="1" dirty="0"/>
                        <a:t>) &lt;&lt;2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条件分支指令：如果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 == rt</a:t>
                      </a:r>
                      <a:r>
                        <a:rPr lang="zh-CN" altLang="en-US" sz="1200" b="1" dirty="0"/>
                        <a:t>，则跳转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87648"/>
                  </a:ext>
                </a:extLst>
              </a:tr>
              <a:tr h="3895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4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err="1"/>
                        <a:t>addi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 err="1"/>
                        <a:t>rt,rs,imm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R[rt] &lt;- 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+ </a:t>
                      </a:r>
                      <a:r>
                        <a:rPr lang="en-US" altLang="zh-CN" sz="1200" b="1" dirty="0" err="1"/>
                        <a:t>SignExt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imm</a:t>
                      </a:r>
                      <a:r>
                        <a:rPr lang="en-US" altLang="zh-CN" sz="1200" b="1" dirty="0"/>
                        <a:t>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立即数加法指令，不考虑溢出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050122"/>
                  </a:ext>
                </a:extLst>
              </a:tr>
              <a:tr h="3895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err="1"/>
                        <a:t>slt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 err="1"/>
                        <a:t>rd,rs,rt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R[</a:t>
                      </a:r>
                      <a:r>
                        <a:rPr lang="en-US" altLang="zh-CN" sz="1200" b="1" dirty="0" err="1"/>
                        <a:t>rd</a:t>
                      </a:r>
                      <a:r>
                        <a:rPr lang="en-US" altLang="zh-CN" sz="1200" b="1" dirty="0"/>
                        <a:t>] &lt;- (R[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&lt; R[rt]) ? 1:0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/>
                        <a:t>小于置</a:t>
                      </a:r>
                      <a:r>
                        <a:rPr lang="en-US" altLang="zh-CN" sz="1200" b="1" dirty="0"/>
                        <a:t>1</a:t>
                      </a:r>
                      <a:r>
                        <a:rPr lang="zh-CN" altLang="en-US" sz="1200" b="1" dirty="0"/>
                        <a:t>指令，有符号数比较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642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99755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0327-0A57-4E30-80E2-78808479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8386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三、挑战性实验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60346B-BF7E-A699-9BDA-219C74080826}"/>
              </a:ext>
            </a:extLst>
          </p:cNvPr>
          <p:cNvSpPr txBox="1"/>
          <p:nvPr/>
        </p:nvSpPr>
        <p:spPr>
          <a:xfrm>
            <a:off x="2522430" y="4294381"/>
            <a:ext cx="86059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b="1" dirty="0"/>
              <a:t>单总线结构 MIPS 处理器（</a:t>
            </a:r>
            <a:r>
              <a:rPr lang="zh-CN" altLang="en-US" b="1" dirty="0">
                <a:solidFill>
                  <a:srgbClr val="FF0000"/>
                </a:solidFill>
              </a:rPr>
              <a:t>硬布线控制器</a:t>
            </a:r>
            <a:r>
              <a:rPr lang="zh-CN" altLang="en-US" b="1" dirty="0"/>
              <a:t>）（增加1条</a:t>
            </a:r>
            <a:r>
              <a:rPr lang="zh-CN" altLang="en-US" b="1" dirty="0">
                <a:solidFill>
                  <a:srgbClr val="FF0000"/>
                </a:solidFill>
              </a:rPr>
              <a:t>add指令</a:t>
            </a:r>
            <a:r>
              <a:rPr lang="zh-CN" altLang="en-US" b="1" dirty="0"/>
              <a:t>）（6条指令）</a:t>
            </a:r>
            <a:endParaRPr lang="en-US" altLang="zh-CN" b="1" dirty="0"/>
          </a:p>
          <a:p>
            <a:pPr marL="342900" indent="-342900">
              <a:buFont typeface="+mj-lt"/>
              <a:buAutoNum type="arabicPeriod"/>
            </a:pPr>
            <a:endParaRPr lang="zh-CN" altLang="en-US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/>
              <a:t>单总线结构 MIPS 处理器（</a:t>
            </a:r>
            <a:r>
              <a:rPr lang="zh-CN" altLang="en-US" b="1" dirty="0">
                <a:solidFill>
                  <a:srgbClr val="FF0000"/>
                </a:solidFill>
              </a:rPr>
              <a:t>硬布线控制器</a:t>
            </a:r>
            <a:r>
              <a:rPr lang="zh-CN" altLang="en-US" b="1" dirty="0"/>
              <a:t>）（再增加1条</a:t>
            </a:r>
            <a:r>
              <a:rPr lang="zh-CN" altLang="en-US" b="1" dirty="0">
                <a:solidFill>
                  <a:srgbClr val="FF0000"/>
                </a:solidFill>
              </a:rPr>
              <a:t>j指令</a:t>
            </a:r>
            <a:r>
              <a:rPr lang="zh-CN" altLang="en-US" b="1" dirty="0"/>
              <a:t>）（7条指令）</a:t>
            </a:r>
          </a:p>
        </p:txBody>
      </p:sp>
    </p:spTree>
    <p:extLst>
      <p:ext uri="{BB962C8B-B14F-4D97-AF65-F5344CB8AC3E}">
        <p14:creationId xmlns:p14="http://schemas.microsoft.com/office/powerpoint/2010/main" val="3216807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BFEE4-4F20-F661-3386-BBDF04334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/>
              <a:t>挑战性实验</a:t>
            </a:r>
            <a:r>
              <a:rPr lang="en-US" altLang="zh-CN" sz="3600" b="1" dirty="0"/>
              <a:t>1</a:t>
            </a:r>
            <a:r>
              <a:rPr lang="zh-CN" altLang="en-US" sz="3600" b="1" dirty="0"/>
              <a:t>、单总线结构 </a:t>
            </a:r>
            <a:r>
              <a:rPr lang="en-US" altLang="zh-CN" sz="3600" b="1" dirty="0"/>
              <a:t>MIPS </a:t>
            </a:r>
            <a:r>
              <a:rPr lang="zh-CN" altLang="en-US" sz="3600" b="1" dirty="0"/>
              <a:t>处理器（硬布线控制器）（增加</a:t>
            </a:r>
            <a:r>
              <a:rPr lang="en-US" altLang="zh-CN" sz="3600" b="1" dirty="0"/>
              <a:t>1</a:t>
            </a:r>
            <a:r>
              <a:rPr lang="zh-CN" altLang="en-US" sz="3600" b="1" dirty="0"/>
              <a:t>条</a:t>
            </a:r>
            <a:r>
              <a:rPr lang="en-US" altLang="zh-CN" sz="3600" b="1" dirty="0"/>
              <a:t>add</a:t>
            </a:r>
            <a:r>
              <a:rPr lang="zh-CN" altLang="en-US" sz="3600" b="1" dirty="0"/>
              <a:t>指令）（</a:t>
            </a:r>
            <a:r>
              <a:rPr lang="en-US" altLang="zh-CN" sz="3600" b="1" dirty="0"/>
              <a:t>6</a:t>
            </a:r>
            <a:r>
              <a:rPr lang="zh-CN" altLang="en-US" sz="3600" b="1" dirty="0"/>
              <a:t>条指令）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B93FC3-18CF-A415-2A51-F51AEEC72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1613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请修改前面的单总线结构 </a:t>
            </a:r>
            <a:r>
              <a:rPr lang="en-US" altLang="zh-CN" sz="1800" b="1" dirty="0"/>
              <a:t>MIPS </a:t>
            </a:r>
            <a:r>
              <a:rPr lang="zh-CN" altLang="en-US" sz="1800" b="1" dirty="0"/>
              <a:t>处理器（硬布线控制器）（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条指令），使其支持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条指令（增加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条</a:t>
            </a:r>
            <a:r>
              <a:rPr lang="en-US" altLang="zh-CN" sz="1800" b="1" dirty="0">
                <a:solidFill>
                  <a:srgbClr val="FF0000"/>
                </a:solidFill>
              </a:rPr>
              <a:t>add</a:t>
            </a:r>
            <a:r>
              <a:rPr lang="zh-CN" altLang="en-US" sz="1800" b="1" dirty="0">
                <a:solidFill>
                  <a:srgbClr val="FF0000"/>
                </a:solidFill>
              </a:rPr>
              <a:t>指令</a:t>
            </a:r>
            <a:r>
              <a:rPr lang="zh-CN" altLang="en-US" sz="1800" b="1" dirty="0"/>
              <a:t>），并对新增的</a:t>
            </a:r>
            <a:r>
              <a:rPr lang="en-US" altLang="zh-CN" sz="1800" b="1" dirty="0"/>
              <a:t>add</a:t>
            </a:r>
            <a:r>
              <a:rPr lang="zh-CN" altLang="en-US" sz="1800" b="1" dirty="0"/>
              <a:t>指令进行测试。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FD84DB-7D0F-2697-80DB-F2C618206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688" y="4388881"/>
            <a:ext cx="5632919" cy="18005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F611C6D-8390-E63D-F7FF-0AD3EA4D7795}"/>
              </a:ext>
            </a:extLst>
          </p:cNvPr>
          <p:cNvSpPr txBox="1"/>
          <p:nvPr/>
        </p:nvSpPr>
        <p:spPr>
          <a:xfrm>
            <a:off x="8404498" y="3550093"/>
            <a:ext cx="100540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r>
              <a:rPr lang="zh-CN" altLang="en-US" b="1" dirty="0"/>
              <a:t>条指令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45940C-26B8-FD47-C6F3-65FF1FD4E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97" y="4388881"/>
            <a:ext cx="5821305" cy="15994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9CC6914-D338-34AD-0C76-8F8BDA46888B}"/>
              </a:ext>
            </a:extLst>
          </p:cNvPr>
          <p:cNvSpPr txBox="1"/>
          <p:nvPr/>
        </p:nvSpPr>
        <p:spPr>
          <a:xfrm>
            <a:off x="2680570" y="3593290"/>
            <a:ext cx="99899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5</a:t>
            </a:r>
            <a:r>
              <a:rPr lang="zh-CN" altLang="en-US" b="1" dirty="0"/>
              <a:t>条指令</a:t>
            </a:r>
          </a:p>
        </p:txBody>
      </p:sp>
    </p:spTree>
    <p:extLst>
      <p:ext uri="{BB962C8B-B14F-4D97-AF65-F5344CB8AC3E}">
        <p14:creationId xmlns:p14="http://schemas.microsoft.com/office/powerpoint/2010/main" val="8533403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D1A532-57B6-B24E-15AE-426B4F302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14" y="1919315"/>
            <a:ext cx="8971244" cy="47633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A6B9D9-7C62-8F35-B301-5911DE992694}"/>
              </a:ext>
            </a:extLst>
          </p:cNvPr>
          <p:cNvSpPr txBox="1"/>
          <p:nvPr/>
        </p:nvSpPr>
        <p:spPr>
          <a:xfrm>
            <a:off x="2071491" y="5945417"/>
            <a:ext cx="2801134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800" b="1" dirty="0"/>
              <a:t>硬布线控制器（</a:t>
            </a:r>
            <a:r>
              <a:rPr lang="en-US" altLang="zh-CN" b="1" dirty="0"/>
              <a:t>5</a:t>
            </a:r>
            <a:r>
              <a:rPr lang="zh-CN" altLang="en-US" b="1" dirty="0"/>
              <a:t>条指令</a:t>
            </a:r>
            <a:r>
              <a:rPr lang="zh-CN" altLang="en-US" sz="1800" b="1" dirty="0"/>
              <a:t>）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DBCFED-1DFE-1FDB-EDCA-1E0DCDFFD9C7}"/>
              </a:ext>
            </a:extLst>
          </p:cNvPr>
          <p:cNvSpPr txBox="1"/>
          <p:nvPr/>
        </p:nvSpPr>
        <p:spPr>
          <a:xfrm>
            <a:off x="1064712" y="175365"/>
            <a:ext cx="6978192" cy="156966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思路：</a:t>
            </a:r>
            <a:endParaRPr lang="en-US" altLang="zh-CN" sz="1600" b="1" dirty="0"/>
          </a:p>
          <a:p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数据通路</a:t>
            </a:r>
            <a:r>
              <a:rPr lang="zh-CN" altLang="en-US" sz="1600" b="1" dirty="0"/>
              <a:t>不需要修改</a:t>
            </a:r>
            <a:endParaRPr lang="en-US" altLang="zh-CN" sz="1600" b="1" dirty="0"/>
          </a:p>
          <a:p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指令译码器</a:t>
            </a:r>
            <a:r>
              <a:rPr lang="zh-CN" altLang="en-US" sz="1600" b="1" dirty="0"/>
              <a:t>需要修改（与</a:t>
            </a:r>
            <a:r>
              <a:rPr lang="en-US" altLang="zh-CN" sz="1600" b="1" dirty="0"/>
              <a:t>6</a:t>
            </a:r>
            <a:r>
              <a:rPr lang="zh-CN" altLang="en-US" sz="1600" b="1" dirty="0"/>
              <a:t>条指令的微程序控制器的指令译码器相同）</a:t>
            </a:r>
            <a:endParaRPr lang="en-US" altLang="zh-CN" sz="1600" b="1" dirty="0"/>
          </a:p>
          <a:p>
            <a:r>
              <a:rPr lang="zh-CN" altLang="en-US" sz="1600" b="1" dirty="0"/>
              <a:t>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状态机</a:t>
            </a:r>
            <a:r>
              <a:rPr lang="zh-CN" altLang="en-US" sz="1600" b="1" dirty="0"/>
              <a:t>需要修改</a:t>
            </a:r>
            <a:endParaRPr lang="en-US" altLang="zh-CN" sz="1600" b="1" dirty="0"/>
          </a:p>
          <a:p>
            <a:r>
              <a:rPr lang="zh-CN" altLang="en-US" sz="1600" b="1" dirty="0"/>
              <a:t>（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输出函数</a:t>
            </a:r>
            <a:r>
              <a:rPr lang="zh-CN" altLang="en-US" sz="1600" b="1" dirty="0"/>
              <a:t>不需要修改</a:t>
            </a:r>
            <a:endParaRPr lang="en-US" altLang="zh-CN" sz="1600" b="1" dirty="0"/>
          </a:p>
          <a:p>
            <a:r>
              <a:rPr lang="zh-CN" altLang="en-US" sz="1600" b="1" dirty="0"/>
              <a:t>（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硬布线控制器组合逻辑单元</a:t>
            </a:r>
            <a:r>
              <a:rPr lang="zh-CN" altLang="en-US" sz="1600" b="1" dirty="0"/>
              <a:t>需要修改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5D15BBE-6FA1-72E4-27D9-E0D73D5F3051}"/>
              </a:ext>
            </a:extLst>
          </p:cNvPr>
          <p:cNvCxnSpPr/>
          <p:nvPr/>
        </p:nvCxnSpPr>
        <p:spPr>
          <a:xfrm>
            <a:off x="7121047" y="2160740"/>
            <a:ext cx="0" cy="3820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5E10764-1726-09EC-07FD-E1D2B3C831D2}"/>
              </a:ext>
            </a:extLst>
          </p:cNvPr>
          <p:cNvCxnSpPr/>
          <p:nvPr/>
        </p:nvCxnSpPr>
        <p:spPr>
          <a:xfrm>
            <a:off x="3008335" y="3237978"/>
            <a:ext cx="0" cy="3820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401A186-93F6-FE29-971F-08DC55194802}"/>
              </a:ext>
            </a:extLst>
          </p:cNvPr>
          <p:cNvCxnSpPr/>
          <p:nvPr/>
        </p:nvCxnSpPr>
        <p:spPr>
          <a:xfrm>
            <a:off x="8563628" y="3114805"/>
            <a:ext cx="0" cy="3820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7828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FA3771-7156-C110-6962-4C05BD488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807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如何修改“状态机”的逻辑电路？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条指令的“状态机”逻辑电路。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037584-58B0-31CA-6582-A7B69D890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355" y="547416"/>
            <a:ext cx="4415424" cy="24455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433713-FA4C-F356-FE58-2E06B0A5F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721" y="486908"/>
            <a:ext cx="3347279" cy="3143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EED69F-608D-2DA8-9AD5-3B04B125A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683" y="3760223"/>
            <a:ext cx="4350920" cy="30391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E9952D-A934-A5C8-A7EF-9D6D34F77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55" y="4897163"/>
            <a:ext cx="6449766" cy="1115331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99EA250-EA63-6FA3-7F58-E78B1A2EEF19}"/>
              </a:ext>
            </a:extLst>
          </p:cNvPr>
          <p:cNvCxnSpPr/>
          <p:nvPr/>
        </p:nvCxnSpPr>
        <p:spPr>
          <a:xfrm flipH="1" flipV="1">
            <a:off x="6839211" y="5454828"/>
            <a:ext cx="2787041" cy="676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75AB5406-EE96-40E0-DFBC-E4C7F97AC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275" y="1850408"/>
            <a:ext cx="1563441" cy="277921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F702BE4-AAD2-3CC5-3921-C3F7A8BD94E4}"/>
              </a:ext>
            </a:extLst>
          </p:cNvPr>
          <p:cNvSpPr txBox="1"/>
          <p:nvPr/>
        </p:nvSpPr>
        <p:spPr>
          <a:xfrm>
            <a:off x="1231903" y="2564271"/>
            <a:ext cx="347446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输入：现态（</a:t>
            </a:r>
            <a:r>
              <a:rPr lang="en-US" altLang="zh-CN" sz="800" b="1" dirty="0"/>
              <a:t>4</a:t>
            </a:r>
            <a:r>
              <a:rPr lang="zh-CN" altLang="en-US" sz="800" b="1" dirty="0"/>
              <a:t>位），</a:t>
            </a:r>
            <a:r>
              <a:rPr lang="en-US" altLang="zh-CN" sz="800" b="1" dirty="0"/>
              <a:t>5</a:t>
            </a:r>
            <a:r>
              <a:rPr lang="zh-CN" altLang="en-US" sz="800" b="1" dirty="0"/>
              <a:t>个指令译码信号（</a:t>
            </a:r>
            <a:r>
              <a:rPr lang="en-US" altLang="zh-CN" sz="800" b="1" dirty="0"/>
              <a:t>LW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SW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BEQ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SLT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ADDI</a:t>
            </a:r>
            <a:r>
              <a:rPr lang="zh-CN" altLang="en-US" sz="800" b="1" dirty="0"/>
              <a:t>）</a:t>
            </a:r>
            <a:endParaRPr lang="en-US" altLang="zh-CN" sz="800" b="1" dirty="0"/>
          </a:p>
          <a:p>
            <a:endParaRPr lang="en-US" altLang="zh-CN" sz="800" b="1" dirty="0"/>
          </a:p>
          <a:p>
            <a:r>
              <a:rPr lang="zh-CN" altLang="en-US" sz="800" b="1" dirty="0"/>
              <a:t>输出：次态（</a:t>
            </a:r>
            <a:r>
              <a:rPr lang="en-US" altLang="zh-CN" sz="800" b="1" dirty="0"/>
              <a:t>4</a:t>
            </a:r>
            <a:r>
              <a:rPr lang="zh-CN" altLang="en-US" sz="800" b="1" dirty="0"/>
              <a:t>位）</a:t>
            </a:r>
            <a:endParaRPr lang="en-US" altLang="zh-CN" sz="800" b="1" dirty="0"/>
          </a:p>
          <a:p>
            <a:endParaRPr lang="en-US" altLang="zh-CN" sz="800" b="1" dirty="0"/>
          </a:p>
          <a:p>
            <a:r>
              <a:rPr lang="zh-CN" altLang="en-US" sz="800" b="1" dirty="0"/>
              <a:t>共</a:t>
            </a:r>
            <a:r>
              <a:rPr lang="en-US" altLang="zh-CN" sz="800" b="1" dirty="0"/>
              <a:t>9</a:t>
            </a:r>
            <a:r>
              <a:rPr lang="zh-CN" altLang="en-US" sz="800" b="1" dirty="0"/>
              <a:t>个状态：</a:t>
            </a:r>
            <a:r>
              <a:rPr lang="en-US" altLang="zh-CN" sz="800" b="1" dirty="0"/>
              <a:t>S0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/>
              <a:t>S8</a:t>
            </a:r>
          </a:p>
          <a:p>
            <a:endParaRPr lang="en-US" altLang="zh-CN" sz="800" b="1" dirty="0"/>
          </a:p>
          <a:p>
            <a:r>
              <a:rPr lang="zh-CN" altLang="en-US" sz="800" b="1" dirty="0"/>
              <a:t>例如：现态</a:t>
            </a:r>
            <a:r>
              <a:rPr lang="en-US" altLang="zh-CN" sz="800" b="1" dirty="0"/>
              <a:t>=0000=S0</a:t>
            </a:r>
            <a:r>
              <a:rPr lang="zh-CN" altLang="en-US" sz="800" b="1" dirty="0"/>
              <a:t>，次态</a:t>
            </a:r>
            <a:r>
              <a:rPr lang="en-US" altLang="zh-CN" sz="800" b="1" dirty="0"/>
              <a:t>=0001=S1</a:t>
            </a:r>
          </a:p>
          <a:p>
            <a:r>
              <a:rPr lang="zh-CN" altLang="en-US" sz="800" b="1" dirty="0"/>
              <a:t>           现态</a:t>
            </a:r>
            <a:r>
              <a:rPr lang="en-US" altLang="zh-CN" sz="800" b="1" dirty="0"/>
              <a:t>=0011=S3</a:t>
            </a:r>
            <a:r>
              <a:rPr lang="zh-CN" altLang="en-US" sz="800" b="1" dirty="0"/>
              <a:t>，</a:t>
            </a:r>
            <a:r>
              <a:rPr lang="en-US" altLang="zh-CN" sz="800" b="1" dirty="0"/>
              <a:t>SLT=1</a:t>
            </a:r>
            <a:r>
              <a:rPr lang="zh-CN" altLang="en-US" sz="800" b="1" dirty="0"/>
              <a:t>，次态</a:t>
            </a:r>
            <a:r>
              <a:rPr lang="en-US" altLang="zh-CN" sz="800" b="1" dirty="0"/>
              <a:t>=0110=S6</a:t>
            </a:r>
          </a:p>
          <a:p>
            <a:r>
              <a:rPr lang="zh-CN" altLang="en-US" sz="800" b="1" dirty="0"/>
              <a:t>           现态</a:t>
            </a:r>
            <a:r>
              <a:rPr lang="en-US" altLang="zh-CN" sz="800" b="1" dirty="0"/>
              <a:t>=0011=S3</a:t>
            </a:r>
            <a:r>
              <a:rPr lang="zh-CN" altLang="en-US" sz="800" b="1" dirty="0"/>
              <a:t>，</a:t>
            </a:r>
            <a:r>
              <a:rPr lang="en-US" altLang="zh-CN" sz="800" b="1" dirty="0"/>
              <a:t>LW=1</a:t>
            </a:r>
            <a:r>
              <a:rPr lang="zh-CN" altLang="en-US" sz="800" b="1" dirty="0"/>
              <a:t>，次态</a:t>
            </a:r>
            <a:r>
              <a:rPr lang="en-US" altLang="zh-CN" sz="800" b="1" dirty="0"/>
              <a:t>=0100=S4</a:t>
            </a:r>
            <a:endParaRPr lang="zh-CN" altLang="en-US" sz="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6C4292-DE6D-13C0-0526-72B56F2ACE5F}"/>
              </a:ext>
            </a:extLst>
          </p:cNvPr>
          <p:cNvSpPr txBox="1"/>
          <p:nvPr/>
        </p:nvSpPr>
        <p:spPr>
          <a:xfrm>
            <a:off x="7714468" y="122391"/>
            <a:ext cx="2945182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/>
              <a:t>状态机自动生成（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条指令）</a:t>
            </a:r>
            <a:r>
              <a:rPr lang="en-US" altLang="zh-CN" sz="1400" b="1" dirty="0"/>
              <a:t>.xlsx</a:t>
            </a:r>
            <a:endParaRPr lang="zh-CN" altLang="en-US" sz="14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6AEE31A-09BE-4974-F675-BF006D9F3807}"/>
              </a:ext>
            </a:extLst>
          </p:cNvPr>
          <p:cNvCxnSpPr/>
          <p:nvPr/>
        </p:nvCxnSpPr>
        <p:spPr>
          <a:xfrm flipH="1" flipV="1">
            <a:off x="1231903" y="4171167"/>
            <a:ext cx="752813" cy="6263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688807E-073C-9DE2-4EB7-A99250FBD1E1}"/>
              </a:ext>
            </a:extLst>
          </p:cNvPr>
          <p:cNvCxnSpPr>
            <a:cxnSpLocks/>
          </p:cNvCxnSpPr>
          <p:nvPr/>
        </p:nvCxnSpPr>
        <p:spPr>
          <a:xfrm>
            <a:off x="6663847" y="1960837"/>
            <a:ext cx="482252" cy="7322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4691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4A67E14-30E6-F138-611E-D9C11576C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776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）请填写“状态机自动生成（</a:t>
            </a:r>
            <a:r>
              <a:rPr lang="en-US" altLang="zh-CN" sz="1600" b="1" dirty="0"/>
              <a:t>6</a:t>
            </a:r>
            <a:r>
              <a:rPr lang="zh-CN" altLang="en-US" sz="1600" b="1" dirty="0"/>
              <a:t>条指令）（空表）</a:t>
            </a:r>
            <a:r>
              <a:rPr lang="en-US" altLang="zh-CN" sz="1600" b="1" dirty="0"/>
              <a:t>.xlsx</a:t>
            </a:r>
            <a:r>
              <a:rPr lang="zh-CN" altLang="en-US" sz="1600" b="1" dirty="0"/>
              <a:t>”，并生成状态机逻辑公式，然后在</a:t>
            </a:r>
            <a:r>
              <a:rPr lang="en-US" altLang="zh-CN" sz="1600" b="1" dirty="0"/>
              <a:t>Logisim</a:t>
            </a:r>
            <a:r>
              <a:rPr lang="zh-CN" altLang="en-US" sz="1600" b="1" dirty="0"/>
              <a:t>上生成逻辑电路。</a:t>
            </a:r>
            <a:endParaRPr lang="zh-CN" altLang="en-US" sz="12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48CDE2-9EF7-7FE9-A396-6D7547F6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92" y="2568063"/>
            <a:ext cx="6638794" cy="256484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C16FDD-534D-1DF2-B328-2DD555D03D80}"/>
              </a:ext>
            </a:extLst>
          </p:cNvPr>
          <p:cNvSpPr txBox="1"/>
          <p:nvPr/>
        </p:nvSpPr>
        <p:spPr>
          <a:xfrm>
            <a:off x="5021372" y="1903123"/>
            <a:ext cx="3590273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/>
              <a:t>状态机自动生成（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条指令）（空表）</a:t>
            </a:r>
            <a:r>
              <a:rPr lang="en-US" altLang="zh-CN" sz="1400" b="1" dirty="0"/>
              <a:t>.xlsx</a:t>
            </a:r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112374-2D2B-075A-7188-6F6712C1C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082" y="2568063"/>
            <a:ext cx="3564422" cy="24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38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FA3771-7156-C110-6962-4C05BD488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2609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如何修改“硬布线控制器组合逻辑单元”的逻辑电路？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条指令的“硬布线控制器组合逻辑单元”逻辑电路。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219DBD-FF72-7824-9DAF-7C57E817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02" y="5360321"/>
            <a:ext cx="1727489" cy="12025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4FF4B9-8B33-60C4-7CC2-C005687A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27" y="2216362"/>
            <a:ext cx="6194790" cy="29455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3042CE-88D3-7FE9-8DE2-E8F54FCE7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574" y="5354846"/>
            <a:ext cx="1537997" cy="138519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84D1D8B-4AD2-4C5E-EC6A-6657CCBCB0E4}"/>
              </a:ext>
            </a:extLst>
          </p:cNvPr>
          <p:cNvCxnSpPr>
            <a:cxnSpLocks/>
          </p:cNvCxnSpPr>
          <p:nvPr/>
        </p:nvCxnSpPr>
        <p:spPr>
          <a:xfrm>
            <a:off x="8392438" y="2611677"/>
            <a:ext cx="513567" cy="9645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973D9C7-59DD-3A54-D080-8B7327A1E770}"/>
              </a:ext>
            </a:extLst>
          </p:cNvPr>
          <p:cNvSpPr txBox="1"/>
          <p:nvPr/>
        </p:nvSpPr>
        <p:spPr>
          <a:xfrm>
            <a:off x="1336438" y="1771968"/>
            <a:ext cx="4112384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/>
              <a:t>硬布线控制器组合逻辑自动生成（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条指令）</a:t>
            </a:r>
            <a:r>
              <a:rPr lang="en-US" altLang="zh-CN" sz="1400" b="1" dirty="0"/>
              <a:t>.xlsx</a:t>
            </a:r>
            <a:endParaRPr lang="zh-CN" altLang="en-US" sz="1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198C471-C53A-3417-3B52-399EBB030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537" y="815402"/>
            <a:ext cx="2449129" cy="549934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EBC4DC6-1DE1-AE29-7636-B0AE53FC6FBB}"/>
              </a:ext>
            </a:extLst>
          </p:cNvPr>
          <p:cNvSpPr txBox="1"/>
          <p:nvPr/>
        </p:nvSpPr>
        <p:spPr>
          <a:xfrm>
            <a:off x="8533559" y="3144631"/>
            <a:ext cx="334007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600" b="1" dirty="0"/>
              <a:t>输入：</a:t>
            </a:r>
            <a:r>
              <a:rPr lang="en-US" altLang="zh-CN" sz="600" b="1" dirty="0"/>
              <a:t> </a:t>
            </a:r>
            <a:r>
              <a:rPr lang="en-US" altLang="zh-CN" sz="600" b="1" dirty="0" err="1"/>
              <a:t>Mif</a:t>
            </a:r>
            <a:r>
              <a:rPr lang="zh-CN" altLang="en-US" sz="600" b="1" dirty="0"/>
              <a:t>、</a:t>
            </a:r>
            <a:r>
              <a:rPr lang="en-US" altLang="zh-CN" sz="600" b="1" dirty="0" err="1"/>
              <a:t>Mcal</a:t>
            </a:r>
            <a:r>
              <a:rPr lang="zh-CN" altLang="en-US" sz="600" b="1" dirty="0"/>
              <a:t>、</a:t>
            </a:r>
            <a:r>
              <a:rPr lang="en-US" altLang="zh-CN" sz="600" b="1" dirty="0"/>
              <a:t>Mex</a:t>
            </a:r>
            <a:r>
              <a:rPr lang="zh-CN" altLang="en-US" sz="600" b="1" dirty="0"/>
              <a:t>，</a:t>
            </a:r>
            <a:r>
              <a:rPr lang="en-US" altLang="zh-CN" sz="600" b="1" dirty="0"/>
              <a:t>T1</a:t>
            </a:r>
            <a:r>
              <a:rPr lang="zh-CN" altLang="en-US" sz="600" b="1" dirty="0"/>
              <a:t>、</a:t>
            </a:r>
            <a:r>
              <a:rPr lang="en-US" altLang="zh-CN" sz="600" b="1" dirty="0"/>
              <a:t>T2</a:t>
            </a:r>
            <a:r>
              <a:rPr lang="zh-CN" altLang="en-US" sz="600" b="1" dirty="0"/>
              <a:t>、</a:t>
            </a:r>
            <a:r>
              <a:rPr lang="en-US" altLang="zh-CN" sz="600" b="1" dirty="0"/>
              <a:t>T3</a:t>
            </a:r>
            <a:r>
              <a:rPr lang="zh-CN" altLang="en-US" sz="600" b="1" dirty="0"/>
              <a:t>、</a:t>
            </a:r>
            <a:r>
              <a:rPr lang="en-US" altLang="zh-CN" sz="600" b="1" dirty="0"/>
              <a:t>T4</a:t>
            </a:r>
            <a:r>
              <a:rPr lang="zh-CN" altLang="en-US" sz="600" b="1" dirty="0"/>
              <a:t>，</a:t>
            </a:r>
            <a:r>
              <a:rPr lang="en-US" altLang="zh-CN" sz="600" b="1" dirty="0"/>
              <a:t> LW</a:t>
            </a:r>
            <a:r>
              <a:rPr lang="zh-CN" altLang="en-US" sz="600" b="1" dirty="0"/>
              <a:t>、</a:t>
            </a:r>
            <a:r>
              <a:rPr lang="en-US" altLang="zh-CN" sz="600" b="1" dirty="0"/>
              <a:t>SW</a:t>
            </a:r>
            <a:r>
              <a:rPr lang="zh-CN" altLang="en-US" sz="600" b="1" dirty="0"/>
              <a:t>、</a:t>
            </a:r>
            <a:r>
              <a:rPr lang="en-US" altLang="zh-CN" sz="600" b="1" dirty="0"/>
              <a:t>BEQ</a:t>
            </a:r>
            <a:r>
              <a:rPr lang="zh-CN" altLang="en-US" sz="600" b="1" dirty="0"/>
              <a:t>、</a:t>
            </a:r>
            <a:r>
              <a:rPr lang="en-US" altLang="zh-CN" sz="600" b="1" dirty="0"/>
              <a:t>SLT</a:t>
            </a:r>
            <a:r>
              <a:rPr lang="zh-CN" altLang="en-US" sz="600" b="1" dirty="0"/>
              <a:t>、</a:t>
            </a:r>
            <a:r>
              <a:rPr lang="en-US" altLang="zh-CN" sz="600" b="1" dirty="0"/>
              <a:t>ADDI</a:t>
            </a:r>
            <a:r>
              <a:rPr lang="zh-CN" altLang="en-US" sz="600" b="1" dirty="0"/>
              <a:t>，</a:t>
            </a:r>
            <a:r>
              <a:rPr lang="en-US" altLang="zh-CN" sz="600" b="1" dirty="0"/>
              <a:t>EQUAL</a:t>
            </a:r>
          </a:p>
          <a:p>
            <a:endParaRPr lang="en-US" altLang="zh-CN" sz="600" b="1" dirty="0"/>
          </a:p>
          <a:p>
            <a:r>
              <a:rPr lang="zh-CN" altLang="en-US" sz="600" b="1" dirty="0"/>
              <a:t>输出：</a:t>
            </a:r>
            <a:r>
              <a:rPr lang="en-US" altLang="zh-CN" sz="600" b="1" dirty="0"/>
              <a:t>22</a:t>
            </a:r>
            <a:r>
              <a:rPr lang="zh-CN" altLang="en-US" sz="600" b="1" dirty="0"/>
              <a:t>个控制信号</a:t>
            </a:r>
            <a:endParaRPr lang="en-US" altLang="zh-CN" sz="600" b="1" dirty="0"/>
          </a:p>
          <a:p>
            <a:endParaRPr lang="en-US" altLang="zh-CN" sz="600" b="1" dirty="0"/>
          </a:p>
          <a:p>
            <a:endParaRPr lang="en-US" altLang="zh-CN" sz="600" b="1" dirty="0"/>
          </a:p>
          <a:p>
            <a:r>
              <a:rPr lang="zh-CN" altLang="en-US" sz="600" b="1" dirty="0"/>
              <a:t>这里的</a:t>
            </a:r>
            <a:r>
              <a:rPr lang="en-US" altLang="zh-CN" sz="600" b="1" dirty="0" err="1"/>
              <a:t>Mif</a:t>
            </a:r>
            <a:r>
              <a:rPr lang="zh-CN" altLang="en-US" sz="600" b="1" dirty="0"/>
              <a:t>、</a:t>
            </a:r>
            <a:r>
              <a:rPr lang="en-US" altLang="zh-CN" sz="600" b="1" dirty="0" err="1"/>
              <a:t>Mcal</a:t>
            </a:r>
            <a:r>
              <a:rPr lang="zh-CN" altLang="en-US" sz="600" b="1" dirty="0"/>
              <a:t>、</a:t>
            </a:r>
            <a:r>
              <a:rPr lang="en-US" altLang="zh-CN" sz="600" b="1" dirty="0"/>
              <a:t>Mex</a:t>
            </a:r>
            <a:r>
              <a:rPr lang="zh-CN" altLang="en-US" sz="600" b="1" dirty="0"/>
              <a:t>，相当于图</a:t>
            </a:r>
            <a:r>
              <a:rPr lang="en-US" altLang="zh-CN" sz="600" b="1" dirty="0"/>
              <a:t>6.43</a:t>
            </a:r>
            <a:r>
              <a:rPr lang="zh-CN" altLang="en-US" sz="600" b="1" dirty="0"/>
              <a:t>中的</a:t>
            </a:r>
            <a:r>
              <a:rPr lang="en-US" altLang="zh-CN" sz="600" b="1" dirty="0"/>
              <a:t>M1</a:t>
            </a:r>
            <a:r>
              <a:rPr lang="zh-CN" altLang="en-US" sz="6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600" b="1" dirty="0">
                <a:latin typeface="等线" panose="02010600030101010101" pitchFamily="2" charset="-122"/>
                <a:ea typeface="等线" panose="02010600030101010101" pitchFamily="2" charset="-122"/>
              </a:rPr>
              <a:t>Mi</a:t>
            </a:r>
          </a:p>
          <a:p>
            <a:endParaRPr lang="en-US" altLang="zh-CN" sz="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600" b="1" dirty="0"/>
              <a:t>这里的</a:t>
            </a:r>
            <a:r>
              <a:rPr lang="en-US" altLang="zh-CN" sz="600" b="1" dirty="0"/>
              <a:t>T1</a:t>
            </a:r>
            <a:r>
              <a:rPr lang="zh-CN" altLang="en-US" sz="600" b="1" dirty="0"/>
              <a:t>、</a:t>
            </a:r>
            <a:r>
              <a:rPr lang="en-US" altLang="zh-CN" sz="600" b="1" dirty="0"/>
              <a:t>T2</a:t>
            </a:r>
            <a:r>
              <a:rPr lang="zh-CN" altLang="en-US" sz="600" b="1" dirty="0"/>
              <a:t>、</a:t>
            </a:r>
            <a:r>
              <a:rPr lang="en-US" altLang="zh-CN" sz="600" b="1" dirty="0"/>
              <a:t>T3</a:t>
            </a:r>
            <a:r>
              <a:rPr lang="zh-CN" altLang="en-US" sz="600" b="1" dirty="0"/>
              <a:t>、</a:t>
            </a:r>
            <a:r>
              <a:rPr lang="en-US" altLang="zh-CN" sz="600" b="1" dirty="0"/>
              <a:t>T4 </a:t>
            </a:r>
            <a:r>
              <a:rPr lang="zh-CN" altLang="en-US" sz="600" b="1" dirty="0"/>
              <a:t>，相当于图</a:t>
            </a:r>
            <a:r>
              <a:rPr lang="en-US" altLang="zh-CN" sz="600" b="1" dirty="0"/>
              <a:t>6.43</a:t>
            </a:r>
            <a:r>
              <a:rPr lang="zh-CN" altLang="en-US" sz="600" b="1" dirty="0"/>
              <a:t>中的</a:t>
            </a:r>
            <a:r>
              <a:rPr lang="en-US" altLang="zh-CN" sz="600" b="1" dirty="0"/>
              <a:t>T1</a:t>
            </a:r>
            <a:r>
              <a:rPr lang="zh-CN" altLang="en-US" sz="6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600" b="1" dirty="0">
                <a:latin typeface="等线" panose="02010600030101010101" pitchFamily="2" charset="-122"/>
                <a:ea typeface="等线" panose="02010600030101010101" pitchFamily="2" charset="-122"/>
              </a:rPr>
              <a:t>Tk</a:t>
            </a:r>
          </a:p>
          <a:p>
            <a:endParaRPr lang="en-US" altLang="zh-CN" sz="600" b="1" dirty="0"/>
          </a:p>
          <a:p>
            <a:r>
              <a:rPr lang="zh-CN" altLang="en-US" sz="600" b="1" dirty="0"/>
              <a:t>这里的</a:t>
            </a:r>
            <a:r>
              <a:rPr lang="en-US" altLang="zh-CN" sz="600" b="1" dirty="0"/>
              <a:t>LW</a:t>
            </a:r>
            <a:r>
              <a:rPr lang="zh-CN" altLang="en-US" sz="600" b="1" dirty="0"/>
              <a:t>、</a:t>
            </a:r>
            <a:r>
              <a:rPr lang="en-US" altLang="zh-CN" sz="600" b="1" dirty="0"/>
              <a:t>SW</a:t>
            </a:r>
            <a:r>
              <a:rPr lang="zh-CN" altLang="en-US" sz="600" b="1" dirty="0"/>
              <a:t>、</a:t>
            </a:r>
            <a:r>
              <a:rPr lang="en-US" altLang="zh-CN" sz="600" b="1" dirty="0"/>
              <a:t>BEQ</a:t>
            </a:r>
            <a:r>
              <a:rPr lang="zh-CN" altLang="en-US" sz="600" b="1" dirty="0"/>
              <a:t>、</a:t>
            </a:r>
            <a:r>
              <a:rPr lang="en-US" altLang="zh-CN" sz="600" b="1" dirty="0"/>
              <a:t>SLT</a:t>
            </a:r>
            <a:r>
              <a:rPr lang="zh-CN" altLang="en-US" sz="600" b="1" dirty="0"/>
              <a:t>、</a:t>
            </a:r>
            <a:r>
              <a:rPr lang="en-US" altLang="zh-CN" sz="600" b="1" dirty="0"/>
              <a:t>ADDI </a:t>
            </a:r>
            <a:r>
              <a:rPr lang="zh-CN" altLang="en-US" sz="600" b="1" dirty="0"/>
              <a:t>，相当于图</a:t>
            </a:r>
            <a:r>
              <a:rPr lang="en-US" altLang="zh-CN" sz="600" b="1" dirty="0"/>
              <a:t>6.43</a:t>
            </a:r>
            <a:r>
              <a:rPr lang="zh-CN" altLang="en-US" sz="600" b="1" dirty="0"/>
              <a:t>中的译码信号</a:t>
            </a:r>
            <a:r>
              <a:rPr lang="en-US" altLang="zh-CN" sz="600" b="1" dirty="0"/>
              <a:t>I1</a:t>
            </a:r>
            <a:r>
              <a:rPr lang="zh-CN" altLang="en-US" sz="6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600" b="1" dirty="0" err="1">
                <a:latin typeface="等线" panose="02010600030101010101" pitchFamily="2" charset="-122"/>
                <a:ea typeface="等线" panose="02010600030101010101" pitchFamily="2" charset="-122"/>
              </a:rPr>
              <a:t>Im</a:t>
            </a:r>
            <a:endParaRPr lang="en-US" altLang="zh-CN" sz="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600" b="1" dirty="0"/>
          </a:p>
          <a:p>
            <a:r>
              <a:rPr lang="zh-CN" altLang="en-US" sz="600" b="1" dirty="0"/>
              <a:t>这里的</a:t>
            </a:r>
            <a:r>
              <a:rPr lang="en-US" altLang="zh-CN" sz="600" b="1" dirty="0"/>
              <a:t>EQUAL </a:t>
            </a:r>
            <a:r>
              <a:rPr lang="zh-CN" altLang="en-US" sz="600" b="1" dirty="0"/>
              <a:t>，相当于图</a:t>
            </a:r>
            <a:r>
              <a:rPr lang="en-US" altLang="zh-CN" sz="600" b="1" dirty="0"/>
              <a:t>6.43</a:t>
            </a:r>
            <a:r>
              <a:rPr lang="zh-CN" altLang="en-US" sz="600" b="1" dirty="0"/>
              <a:t>中的反馈信号</a:t>
            </a:r>
            <a:r>
              <a:rPr lang="en-US" altLang="zh-CN" sz="600" b="1" dirty="0"/>
              <a:t>B1</a:t>
            </a:r>
            <a:r>
              <a:rPr lang="zh-CN" altLang="en-US" sz="6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600" b="1" dirty="0" err="1">
                <a:latin typeface="等线" panose="02010600030101010101" pitchFamily="2" charset="-122"/>
                <a:ea typeface="等线" panose="02010600030101010101" pitchFamily="2" charset="-122"/>
              </a:rPr>
              <a:t>Bj</a:t>
            </a:r>
            <a:endParaRPr lang="en-US" altLang="zh-CN" sz="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AC55783-9C5D-51D8-2C0E-1E735274D340}"/>
              </a:ext>
            </a:extLst>
          </p:cNvPr>
          <p:cNvCxnSpPr>
            <a:cxnSpLocks/>
          </p:cNvCxnSpPr>
          <p:nvPr/>
        </p:nvCxnSpPr>
        <p:spPr>
          <a:xfrm flipV="1">
            <a:off x="2768252" y="6047445"/>
            <a:ext cx="1246340" cy="43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7BF807D-CD43-9192-0200-8D2ED9309CC4}"/>
              </a:ext>
            </a:extLst>
          </p:cNvPr>
          <p:cNvCxnSpPr/>
          <p:nvPr/>
        </p:nvCxnSpPr>
        <p:spPr>
          <a:xfrm flipV="1">
            <a:off x="6008121" y="5298510"/>
            <a:ext cx="1438602" cy="807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8738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4A67E14-30E6-F138-611E-D9C11576C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776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）请填写“硬布线控制器组合逻辑自动生成（</a:t>
            </a:r>
            <a:r>
              <a:rPr lang="en-US" altLang="zh-CN" sz="1600" b="1" dirty="0"/>
              <a:t>6</a:t>
            </a:r>
            <a:r>
              <a:rPr lang="zh-CN" altLang="en-US" sz="1600" b="1" dirty="0"/>
              <a:t>条指令）（空表）</a:t>
            </a:r>
            <a:r>
              <a:rPr lang="en-US" altLang="zh-CN" sz="1600" b="1" dirty="0"/>
              <a:t>.xlsx</a:t>
            </a:r>
            <a:r>
              <a:rPr lang="zh-CN" altLang="en-US" sz="1600" b="1" dirty="0"/>
              <a:t>”中的</a:t>
            </a:r>
            <a:r>
              <a:rPr lang="en-US" altLang="zh-CN" sz="1600" b="1" dirty="0"/>
              <a:t>ADD</a:t>
            </a:r>
            <a:r>
              <a:rPr lang="zh-CN" altLang="en-US" sz="1600" b="1" dirty="0"/>
              <a:t>指令部分，并生成硬布线控制器组合逻辑的逻辑公式，然后在</a:t>
            </a:r>
            <a:r>
              <a:rPr lang="en-US" altLang="zh-CN" sz="1600" b="1" dirty="0"/>
              <a:t>Logisim</a:t>
            </a:r>
            <a:r>
              <a:rPr lang="zh-CN" altLang="en-US" sz="1600" b="1" dirty="0"/>
              <a:t>上生成逻辑电路。</a:t>
            </a:r>
            <a:endParaRPr lang="zh-CN" altLang="en-US" sz="12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C16FDD-534D-1DF2-B328-2DD555D03D80}"/>
              </a:ext>
            </a:extLst>
          </p:cNvPr>
          <p:cNvSpPr txBox="1"/>
          <p:nvPr/>
        </p:nvSpPr>
        <p:spPr>
          <a:xfrm>
            <a:off x="3474406" y="1641003"/>
            <a:ext cx="4780245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/>
              <a:t>硬布线控制器组合逻辑自动生成（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条指令）（空表）</a:t>
            </a:r>
            <a:r>
              <a:rPr lang="en-US" altLang="zh-CN" sz="1400" b="1" dirty="0"/>
              <a:t>.xlsx</a:t>
            </a:r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F45CFF-B8B0-EFC2-014A-4E30CEC8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24" y="2188980"/>
            <a:ext cx="7707682" cy="4103172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35CA163-F42A-CB91-0EBD-C16FB5243950}"/>
              </a:ext>
            </a:extLst>
          </p:cNvPr>
          <p:cNvCxnSpPr>
            <a:cxnSpLocks/>
          </p:cNvCxnSpPr>
          <p:nvPr/>
        </p:nvCxnSpPr>
        <p:spPr>
          <a:xfrm>
            <a:off x="144054" y="6062597"/>
            <a:ext cx="58872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6278E87-6287-D992-2D26-C2F41103B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166" y="3044572"/>
            <a:ext cx="2977061" cy="214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787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95B4108-123E-292C-045A-B3C9777D3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3484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程序测试：</a:t>
            </a:r>
            <a:endParaRPr lang="en-US" altLang="zh-CN" sz="20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）请使用测试程序</a:t>
            </a:r>
            <a:r>
              <a:rPr lang="en-US" altLang="zh-CN" sz="1600" b="1" dirty="0">
                <a:solidFill>
                  <a:srgbClr val="FF0000"/>
                </a:solidFill>
              </a:rPr>
              <a:t>test2.hex</a:t>
            </a:r>
            <a:r>
              <a:rPr lang="zh-CN" altLang="en-US" sz="1600" b="1" dirty="0"/>
              <a:t>，对设计好的单总线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处理器（硬布线控制器，支持</a:t>
            </a:r>
            <a:r>
              <a:rPr lang="en-US" altLang="zh-CN" sz="1600" b="1" dirty="0"/>
              <a:t>6</a:t>
            </a:r>
            <a:r>
              <a:rPr lang="zh-CN" altLang="en-US" sz="1600" b="1" dirty="0"/>
              <a:t>条指令）进行测试。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/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20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</a:t>
            </a:r>
            <a:endParaRPr lang="zh-CN" altLang="zh-CN" sz="20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B25E28-5B21-3840-BDD8-3D17A1FE6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767" y="1314592"/>
            <a:ext cx="5920774" cy="5186415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B102FA9-DD75-4F3B-AA64-D4E6DD9E483E}"/>
              </a:ext>
            </a:extLst>
          </p:cNvPr>
          <p:cNvCxnSpPr>
            <a:cxnSpLocks/>
          </p:cNvCxnSpPr>
          <p:nvPr/>
        </p:nvCxnSpPr>
        <p:spPr>
          <a:xfrm>
            <a:off x="4077222" y="2185792"/>
            <a:ext cx="250520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AABB5286-5F69-6AF5-F4BA-3A07DCFE348A}"/>
              </a:ext>
            </a:extLst>
          </p:cNvPr>
          <p:cNvCxnSpPr/>
          <p:nvPr/>
        </p:nvCxnSpPr>
        <p:spPr>
          <a:xfrm>
            <a:off x="3394553" y="4584526"/>
            <a:ext cx="35072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5027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840341F-8DE4-14D8-FF19-566185EAE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2480"/>
            <a:ext cx="10515600" cy="5996105"/>
          </a:xfrm>
        </p:spPr>
        <p:txBody>
          <a:bodyPr>
            <a:noAutofit/>
          </a:bodyPr>
          <a:lstStyle/>
          <a:p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）在单总线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处理器（硬布线控制器，支持</a:t>
            </a:r>
            <a:r>
              <a:rPr lang="en-US" altLang="zh-CN" sz="1600" b="1" dirty="0"/>
              <a:t>6</a:t>
            </a:r>
            <a:r>
              <a:rPr lang="zh-CN" altLang="en-US" sz="1600" b="1" dirty="0"/>
              <a:t>条指令）的数据通路上运行</a:t>
            </a:r>
            <a:r>
              <a:rPr lang="zh-CN" altLang="en-US" sz="1600" b="1" dirty="0">
                <a:solidFill>
                  <a:srgbClr val="FF0000"/>
                </a:solidFill>
              </a:rPr>
              <a:t>求累加和程序</a:t>
            </a:r>
            <a:r>
              <a:rPr lang="zh-CN" altLang="en-US" sz="1600" b="1" dirty="0"/>
              <a:t>、</a:t>
            </a:r>
            <a:r>
              <a:rPr lang="zh-CN" altLang="en-US" sz="1600" b="1" dirty="0">
                <a:solidFill>
                  <a:srgbClr val="FF0000"/>
                </a:solidFill>
              </a:rPr>
              <a:t>计算费波那契数列程序</a:t>
            </a:r>
            <a:r>
              <a:rPr lang="zh-CN" altLang="en-US" sz="1600" b="1" dirty="0"/>
              <a:t>、</a:t>
            </a:r>
            <a:r>
              <a:rPr lang="zh-CN" altLang="en-US" sz="1600" b="1" dirty="0">
                <a:solidFill>
                  <a:srgbClr val="FF0000"/>
                </a:solidFill>
              </a:rPr>
              <a:t>排序程序（降序排序、升序排序）</a:t>
            </a:r>
            <a:r>
              <a:rPr lang="zh-CN" altLang="en-US" sz="1600" b="1" dirty="0"/>
              <a:t>。</a:t>
            </a:r>
            <a:endParaRPr lang="en-US" altLang="zh-CN" sz="1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323C86-8189-465B-9910-CF765301B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836" y="1874954"/>
            <a:ext cx="2199060" cy="2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887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BFEE4-4F20-F661-3386-BBDF04334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/>
              <a:t>挑战性实验</a:t>
            </a:r>
            <a:r>
              <a:rPr lang="en-US" altLang="zh-CN" sz="3600" b="1" dirty="0"/>
              <a:t>2</a:t>
            </a:r>
            <a:r>
              <a:rPr lang="zh-CN" altLang="en-US" sz="3600" b="1" dirty="0"/>
              <a:t>、单总线结构 </a:t>
            </a:r>
            <a:r>
              <a:rPr lang="en-US" altLang="zh-CN" sz="3600" b="1" dirty="0"/>
              <a:t>MIPS </a:t>
            </a:r>
            <a:r>
              <a:rPr lang="zh-CN" altLang="en-US" sz="3600" b="1" dirty="0"/>
              <a:t>处理器（硬布线控制器）（再增加</a:t>
            </a:r>
            <a:r>
              <a:rPr lang="en-US" altLang="zh-CN" sz="3600" b="1" dirty="0"/>
              <a:t>1</a:t>
            </a:r>
            <a:r>
              <a:rPr lang="zh-CN" altLang="en-US" sz="3600" b="1" dirty="0"/>
              <a:t>条</a:t>
            </a:r>
            <a:r>
              <a:rPr lang="en-US" altLang="zh-CN" sz="3600" b="1" dirty="0"/>
              <a:t>j</a:t>
            </a:r>
            <a:r>
              <a:rPr lang="zh-CN" altLang="en-US" sz="3600" b="1" dirty="0"/>
              <a:t>指令）（</a:t>
            </a:r>
            <a:r>
              <a:rPr lang="en-US" altLang="zh-CN" sz="3600" b="1" dirty="0"/>
              <a:t>7</a:t>
            </a:r>
            <a:r>
              <a:rPr lang="zh-CN" altLang="en-US" sz="3600" b="1" dirty="0"/>
              <a:t>条指令）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B93FC3-18CF-A415-2A51-F51AEEC72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119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请对前面的单总线结构 </a:t>
            </a:r>
            <a:r>
              <a:rPr lang="en-US" altLang="zh-CN" sz="1800" b="1" dirty="0"/>
              <a:t>MIPS </a:t>
            </a:r>
            <a:r>
              <a:rPr lang="zh-CN" altLang="en-US" sz="1800" b="1" dirty="0"/>
              <a:t>处理器（硬布线控制器）（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条指令）进行修改，使其支持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条指令（再增加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条</a:t>
            </a:r>
            <a:r>
              <a:rPr lang="en-US" altLang="zh-CN" sz="1800" b="1" dirty="0">
                <a:solidFill>
                  <a:srgbClr val="FF0000"/>
                </a:solidFill>
              </a:rPr>
              <a:t>j</a:t>
            </a:r>
            <a:r>
              <a:rPr lang="zh-CN" altLang="en-US" sz="1800" b="1" dirty="0">
                <a:solidFill>
                  <a:srgbClr val="FF0000"/>
                </a:solidFill>
              </a:rPr>
              <a:t>指令</a:t>
            </a:r>
            <a:r>
              <a:rPr lang="zh-CN" altLang="en-US" sz="1800" b="1" dirty="0"/>
              <a:t>），并对新增的</a:t>
            </a:r>
            <a:r>
              <a:rPr lang="en-US" altLang="zh-CN" sz="1800" b="1" dirty="0"/>
              <a:t>j</a:t>
            </a:r>
            <a:r>
              <a:rPr lang="zh-CN" altLang="en-US" sz="1800" b="1" dirty="0"/>
              <a:t>指令进行测试。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611C6D-8390-E63D-F7FF-0AD3EA4D7795}"/>
              </a:ext>
            </a:extLst>
          </p:cNvPr>
          <p:cNvSpPr txBox="1"/>
          <p:nvPr/>
        </p:nvSpPr>
        <p:spPr>
          <a:xfrm>
            <a:off x="8637121" y="3751638"/>
            <a:ext cx="100540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7</a:t>
            </a:r>
            <a:r>
              <a:rPr lang="zh-CN" altLang="en-US" b="1" dirty="0"/>
              <a:t>条指令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D3B8EB0-6451-5510-3223-38C6B0FF8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576" y="4424421"/>
            <a:ext cx="5532495" cy="1990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1D1839A-5946-0784-506F-1AE9F3C024F3}"/>
              </a:ext>
            </a:extLst>
          </p:cNvPr>
          <p:cNvSpPr txBox="1"/>
          <p:nvPr/>
        </p:nvSpPr>
        <p:spPr>
          <a:xfrm>
            <a:off x="2705622" y="3644580"/>
            <a:ext cx="100540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r>
              <a:rPr lang="zh-CN" altLang="en-US" b="1" dirty="0"/>
              <a:t>条指令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B04498-5DBB-B298-B97D-A24E0A17D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59" y="4424421"/>
            <a:ext cx="5632919" cy="180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11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ED40C47-CD29-4975-8F80-4222D1CFF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3380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）单总线结构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处理器（硬布线控制器）的</a:t>
            </a:r>
            <a:r>
              <a:rPr lang="zh-CN" altLang="en-US" sz="2000" b="1" dirty="0">
                <a:solidFill>
                  <a:srgbClr val="FF0000"/>
                </a:solidFill>
              </a:rPr>
              <a:t>数据通路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1"/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20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</a:t>
            </a:r>
            <a:endParaRPr lang="zh-CN" altLang="zh-CN" sz="20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2826BD-106C-1D48-D5D1-959746F7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970" y="1298658"/>
            <a:ext cx="9453804" cy="524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162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592B3C6-80BF-44D7-39F2-964F491F9FC7}"/>
              </a:ext>
            </a:extLst>
          </p:cNvPr>
          <p:cNvSpPr txBox="1"/>
          <p:nvPr/>
        </p:nvSpPr>
        <p:spPr>
          <a:xfrm>
            <a:off x="1064712" y="175365"/>
            <a:ext cx="6978192" cy="181588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思路：</a:t>
            </a:r>
            <a:endParaRPr lang="en-US" altLang="zh-CN" sz="1600" b="1" dirty="0"/>
          </a:p>
          <a:p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数据通路</a:t>
            </a:r>
            <a:r>
              <a:rPr lang="zh-CN" altLang="en-US" sz="1600" b="1" dirty="0"/>
              <a:t>需要修改（与</a:t>
            </a:r>
            <a:r>
              <a:rPr lang="en-US" altLang="zh-CN" sz="1600" b="1" dirty="0"/>
              <a:t>7</a:t>
            </a:r>
            <a:r>
              <a:rPr lang="zh-CN" altLang="en-US" sz="1600" b="1" dirty="0"/>
              <a:t>条指令的微程序控制器的数据通路相同）</a:t>
            </a:r>
            <a:endParaRPr lang="en-US" altLang="zh-CN" sz="1600" b="1" dirty="0"/>
          </a:p>
          <a:p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</a:t>
            </a:r>
            <a:r>
              <a:rPr lang="en-US" altLang="zh-CN" sz="1600" b="1" dirty="0">
                <a:solidFill>
                  <a:srgbClr val="FF0000"/>
                </a:solidFill>
              </a:rPr>
              <a:t>ALU</a:t>
            </a:r>
            <a:r>
              <a:rPr lang="zh-CN" altLang="en-US" sz="1600" b="1" dirty="0"/>
              <a:t>需要修改（与</a:t>
            </a:r>
            <a:r>
              <a:rPr lang="en-US" altLang="zh-CN" sz="1600" b="1" dirty="0"/>
              <a:t>7</a:t>
            </a:r>
            <a:r>
              <a:rPr lang="zh-CN" altLang="en-US" sz="1600" b="1" dirty="0"/>
              <a:t>条指令的微程序控制器的</a:t>
            </a:r>
            <a:r>
              <a:rPr lang="en-US" altLang="zh-CN" sz="1600" b="1" dirty="0"/>
              <a:t>ALU</a:t>
            </a:r>
            <a:r>
              <a:rPr lang="zh-CN" altLang="en-US" sz="1600" b="1" dirty="0"/>
              <a:t>相同）</a:t>
            </a:r>
            <a:endParaRPr lang="en-US" altLang="zh-CN" sz="1600" b="1" dirty="0"/>
          </a:p>
          <a:p>
            <a:r>
              <a:rPr lang="zh-CN" altLang="en-US" sz="1600" b="1" dirty="0"/>
              <a:t>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指令译码器</a:t>
            </a:r>
            <a:r>
              <a:rPr lang="zh-CN" altLang="en-US" sz="1600" b="1" dirty="0"/>
              <a:t>需要修改（与</a:t>
            </a:r>
            <a:r>
              <a:rPr lang="en-US" altLang="zh-CN" sz="1600" b="1" dirty="0"/>
              <a:t>7</a:t>
            </a:r>
            <a:r>
              <a:rPr lang="zh-CN" altLang="en-US" sz="1600" b="1" dirty="0"/>
              <a:t>条指令的微程序控制器的指令译码器相同）</a:t>
            </a:r>
            <a:endParaRPr lang="en-US" altLang="zh-CN" sz="1600" b="1" dirty="0"/>
          </a:p>
          <a:p>
            <a:r>
              <a:rPr lang="zh-CN" altLang="en-US" sz="1600" b="1" dirty="0"/>
              <a:t>（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状态机</a:t>
            </a:r>
            <a:r>
              <a:rPr lang="zh-CN" altLang="en-US" sz="1600" b="1" dirty="0"/>
              <a:t>需要修改</a:t>
            </a:r>
            <a:endParaRPr lang="en-US" altLang="zh-CN" sz="1600" b="1" dirty="0"/>
          </a:p>
          <a:p>
            <a:r>
              <a:rPr lang="zh-CN" altLang="en-US" sz="1600" b="1" dirty="0"/>
              <a:t>（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输出函数</a:t>
            </a:r>
            <a:r>
              <a:rPr lang="zh-CN" altLang="en-US" sz="1600" b="1" dirty="0"/>
              <a:t>不需要修改</a:t>
            </a:r>
            <a:endParaRPr lang="en-US" altLang="zh-CN" sz="1600" b="1" dirty="0"/>
          </a:p>
          <a:p>
            <a:r>
              <a:rPr lang="zh-CN" altLang="en-US" sz="1600" b="1" dirty="0"/>
              <a:t>（</a:t>
            </a:r>
            <a:r>
              <a:rPr lang="en-US" altLang="zh-CN" sz="1600" b="1" dirty="0"/>
              <a:t>6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硬布线控制器组合逻辑单元</a:t>
            </a:r>
            <a:r>
              <a:rPr lang="zh-CN" altLang="en-US" sz="1600" b="1" dirty="0"/>
              <a:t>需要修改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3132D9-1C50-EA90-09D9-E978076B9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185" y="2121774"/>
            <a:ext cx="8601726" cy="45671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7BB7EF9-DA5C-2C63-1148-81B4E95FB634}"/>
              </a:ext>
            </a:extLst>
          </p:cNvPr>
          <p:cNvSpPr txBox="1"/>
          <p:nvPr/>
        </p:nvSpPr>
        <p:spPr>
          <a:xfrm>
            <a:off x="2071491" y="5945417"/>
            <a:ext cx="2801134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800" b="1" dirty="0"/>
              <a:t>硬布线控制器（</a:t>
            </a:r>
            <a:r>
              <a:rPr lang="en-US" altLang="zh-CN" b="1" dirty="0"/>
              <a:t>5</a:t>
            </a:r>
            <a:r>
              <a:rPr lang="zh-CN" altLang="en-US" b="1" dirty="0"/>
              <a:t>条指令</a:t>
            </a:r>
            <a:r>
              <a:rPr lang="zh-CN" altLang="en-US" sz="1800" b="1" dirty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28454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74E5BB4-C274-5193-BCFA-9E15738DF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807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请填写“状态机自动生成（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条指令）（空表）</a:t>
            </a:r>
            <a:r>
              <a:rPr lang="en-US" altLang="zh-CN" sz="1800" b="1" dirty="0"/>
              <a:t>.xlsx</a:t>
            </a:r>
            <a:r>
              <a:rPr lang="zh-CN" altLang="en-US" sz="1800" b="1" dirty="0"/>
              <a:t>”，并生成状态机逻辑公式，然后在</a:t>
            </a:r>
            <a:r>
              <a:rPr lang="en-US" altLang="zh-CN" sz="1800" b="1" dirty="0"/>
              <a:t>Logisim</a:t>
            </a:r>
            <a:r>
              <a:rPr lang="zh-CN" altLang="en-US" sz="1800" b="1" dirty="0"/>
              <a:t>上生成逻辑电路。</a:t>
            </a:r>
            <a:endParaRPr lang="en-US" altLang="zh-CN" sz="1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F5CC35-E7F6-6367-033D-29988D64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69" y="2700110"/>
            <a:ext cx="5620533" cy="26387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83722FD-ADEE-8ABD-9B25-DF1C8F1B522A}"/>
              </a:ext>
            </a:extLst>
          </p:cNvPr>
          <p:cNvSpPr txBox="1"/>
          <p:nvPr/>
        </p:nvSpPr>
        <p:spPr>
          <a:xfrm>
            <a:off x="4123673" y="2101735"/>
            <a:ext cx="3590273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/>
              <a:t>状态机自动生成（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条指令）（空表）</a:t>
            </a:r>
            <a:r>
              <a:rPr lang="en-US" altLang="zh-CN" sz="1400" b="1" dirty="0"/>
              <a:t>.xlsx</a:t>
            </a:r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10B9F1-106A-1E2F-DDF1-44772E8E5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955" y="2874723"/>
            <a:ext cx="5389048" cy="23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740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74E5BB4-C274-5193-BCFA-9E15738DF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807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请填写“硬布线控制器组合逻辑自动生成（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条指令）（空表）</a:t>
            </a:r>
            <a:r>
              <a:rPr lang="en-US" altLang="zh-CN" sz="1800" b="1" dirty="0"/>
              <a:t>.xlsx</a:t>
            </a:r>
            <a:r>
              <a:rPr lang="zh-CN" altLang="en-US" sz="1800" b="1" dirty="0"/>
              <a:t>”中的</a:t>
            </a:r>
            <a:r>
              <a:rPr lang="en-US" altLang="zh-CN" sz="1800" b="1" dirty="0"/>
              <a:t>ADD</a:t>
            </a:r>
            <a:r>
              <a:rPr lang="zh-CN" altLang="en-US" sz="1800" b="1" dirty="0"/>
              <a:t>指令、</a:t>
            </a:r>
            <a:r>
              <a:rPr lang="en-US" altLang="zh-CN" sz="1800" b="1" dirty="0"/>
              <a:t>J</a:t>
            </a:r>
            <a:r>
              <a:rPr lang="zh-CN" altLang="en-US" sz="1800" b="1" dirty="0"/>
              <a:t>指令部分，并生成硬布线控制器组合逻辑的逻辑公式，然后在</a:t>
            </a:r>
            <a:r>
              <a:rPr lang="en-US" altLang="zh-CN" sz="1800" b="1" dirty="0"/>
              <a:t>Logisim</a:t>
            </a:r>
            <a:r>
              <a:rPr lang="zh-CN" altLang="en-US" sz="1800" b="1" dirty="0"/>
              <a:t>上生成逻辑电路。</a:t>
            </a:r>
            <a:endParaRPr lang="en-US" altLang="zh-CN" sz="1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716F8E-E537-0B0B-A4BA-F844F5F519BB}"/>
              </a:ext>
            </a:extLst>
          </p:cNvPr>
          <p:cNvSpPr txBox="1"/>
          <p:nvPr/>
        </p:nvSpPr>
        <p:spPr>
          <a:xfrm>
            <a:off x="1684751" y="1832561"/>
            <a:ext cx="4979096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/>
              <a:t>硬布线控制器组合逻辑自动生成（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条指令）（空表）</a:t>
            </a:r>
            <a:r>
              <a:rPr lang="en-US" altLang="zh-CN" sz="1400" b="1" dirty="0"/>
              <a:t>.xlsx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02E67A-8A00-FC1E-8E8F-F5F591614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27" y="2616632"/>
            <a:ext cx="7751523" cy="392099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FC74AD6-6804-E93A-3936-4F6E908EF6AA}"/>
              </a:ext>
            </a:extLst>
          </p:cNvPr>
          <p:cNvCxnSpPr>
            <a:cxnSpLocks/>
          </p:cNvCxnSpPr>
          <p:nvPr/>
        </p:nvCxnSpPr>
        <p:spPr>
          <a:xfrm>
            <a:off x="344465" y="6237962"/>
            <a:ext cx="58872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FB1B81A-7096-83B0-1DA4-CCEC37E70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579" y="3237977"/>
            <a:ext cx="2917909" cy="227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670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95B4108-123E-292C-045A-B3C9777D3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3484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程序测试：</a:t>
            </a:r>
            <a:endParaRPr lang="en-US" altLang="zh-CN" sz="20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）请使用测试程序</a:t>
            </a:r>
            <a:r>
              <a:rPr lang="en-US" altLang="zh-CN" sz="1600" b="1" dirty="0">
                <a:solidFill>
                  <a:srgbClr val="FF0000"/>
                </a:solidFill>
              </a:rPr>
              <a:t>test3.hex</a:t>
            </a:r>
            <a:r>
              <a:rPr lang="zh-CN" altLang="en-US" sz="1600" b="1" dirty="0"/>
              <a:t>，对设计好的单总线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处理器（硬布线控制器，支持</a:t>
            </a:r>
            <a:r>
              <a:rPr lang="en-US" altLang="zh-CN" sz="1600" b="1" dirty="0"/>
              <a:t>7</a:t>
            </a:r>
            <a:r>
              <a:rPr lang="zh-CN" altLang="en-US" sz="1600" b="1" dirty="0"/>
              <a:t>条指令）进行测试。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/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20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</a:t>
            </a:r>
            <a:endParaRPr lang="zh-CN" altLang="zh-CN" sz="20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006EA4-582F-3E39-00CA-503A4CAF2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294" y="1243758"/>
            <a:ext cx="5975015" cy="5614241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5524171-3708-635A-ADA3-2EA8BCF8CD78}"/>
              </a:ext>
            </a:extLst>
          </p:cNvPr>
          <p:cNvCxnSpPr>
            <a:cxnSpLocks/>
          </p:cNvCxnSpPr>
          <p:nvPr/>
        </p:nvCxnSpPr>
        <p:spPr>
          <a:xfrm>
            <a:off x="4083485" y="2104373"/>
            <a:ext cx="250520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3A0ACF4F-1DFF-DB10-AD98-B6BC1E71BB33}"/>
              </a:ext>
            </a:extLst>
          </p:cNvPr>
          <p:cNvCxnSpPr/>
          <p:nvPr/>
        </p:nvCxnSpPr>
        <p:spPr>
          <a:xfrm>
            <a:off x="3344449" y="4690998"/>
            <a:ext cx="35072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BB9AC53-6512-8ECA-C188-0981111842C4}"/>
              </a:ext>
            </a:extLst>
          </p:cNvPr>
          <p:cNvCxnSpPr/>
          <p:nvPr/>
        </p:nvCxnSpPr>
        <p:spPr>
          <a:xfrm>
            <a:off x="3313134" y="4415425"/>
            <a:ext cx="35072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1CECE58-F083-995C-9C99-BFC6BB4ED49D}"/>
              </a:ext>
            </a:extLst>
          </p:cNvPr>
          <p:cNvCxnSpPr/>
          <p:nvPr/>
        </p:nvCxnSpPr>
        <p:spPr>
          <a:xfrm>
            <a:off x="3375764" y="6557371"/>
            <a:ext cx="35072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2399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840341F-8DE4-14D8-FF19-566185EAE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1061"/>
            <a:ext cx="10515600" cy="5996105"/>
          </a:xfrm>
        </p:spPr>
        <p:txBody>
          <a:bodyPr>
            <a:noAutofit/>
          </a:bodyPr>
          <a:lstStyle/>
          <a:p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）请使用</a:t>
            </a:r>
            <a:r>
              <a:rPr lang="en-US" altLang="zh-CN" sz="1600" b="1" dirty="0" err="1">
                <a:solidFill>
                  <a:srgbClr val="FF0000"/>
                </a:solidFill>
              </a:rPr>
              <a:t>sort_sum_mips_bus.hex</a:t>
            </a:r>
            <a:r>
              <a:rPr lang="zh-CN" altLang="en-US" sz="1600" b="1" dirty="0"/>
              <a:t>（排序</a:t>
            </a:r>
            <a:r>
              <a:rPr lang="en-US" altLang="zh-CN" sz="1600" b="1" dirty="0"/>
              <a:t>+</a:t>
            </a:r>
            <a:r>
              <a:rPr lang="zh-CN" altLang="en-US" sz="1600" b="1" dirty="0"/>
              <a:t>求累加和程序），对设计好的单总线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处理器（硬布线控制器，支持</a:t>
            </a:r>
            <a:r>
              <a:rPr lang="en-US" altLang="zh-CN" sz="1600" b="1" dirty="0"/>
              <a:t>7</a:t>
            </a:r>
            <a:r>
              <a:rPr lang="zh-CN" altLang="en-US" sz="1600" b="1" dirty="0"/>
              <a:t>条指令）进行测试。</a:t>
            </a:r>
            <a:endParaRPr lang="en-US" altLang="zh-CN" sz="16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5793AD-CFF9-2B05-029F-C427E49C6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175" y="1035760"/>
            <a:ext cx="4804596" cy="565940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B6ACDD3-B5F7-B6BE-7588-1CF12ECAAE38}"/>
              </a:ext>
            </a:extLst>
          </p:cNvPr>
          <p:cNvSpPr/>
          <p:nvPr/>
        </p:nvSpPr>
        <p:spPr>
          <a:xfrm>
            <a:off x="3644209" y="1478074"/>
            <a:ext cx="4804596" cy="29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0192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0327-0A57-4E30-80E2-78808479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8386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三、拓展实验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60346B-BF7E-A699-9BDA-219C74080826}"/>
              </a:ext>
            </a:extLst>
          </p:cNvPr>
          <p:cNvSpPr txBox="1"/>
          <p:nvPr/>
        </p:nvSpPr>
        <p:spPr>
          <a:xfrm>
            <a:off x="2522430" y="4294381"/>
            <a:ext cx="86059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b="1" dirty="0"/>
              <a:t>（验证实验）多周期 </a:t>
            </a:r>
            <a:r>
              <a:rPr lang="en-US" altLang="zh-CN" b="1" dirty="0"/>
              <a:t>MIPS </a:t>
            </a:r>
            <a:r>
              <a:rPr lang="zh-CN" altLang="en-US" b="1" dirty="0"/>
              <a:t>处理器（硬布线控制器）（</a:t>
            </a:r>
            <a:r>
              <a:rPr lang="en-US" altLang="zh-CN" b="1" dirty="0"/>
              <a:t>8</a:t>
            </a:r>
            <a:r>
              <a:rPr lang="zh-CN" altLang="en-US" b="1" dirty="0"/>
              <a:t>条指令）</a:t>
            </a:r>
            <a:endParaRPr lang="en-US" altLang="zh-CN" b="1" dirty="0"/>
          </a:p>
          <a:p>
            <a:pPr marL="342900" indent="-342900">
              <a:buFont typeface="+mj-lt"/>
              <a:buAutoNum type="arabicPeriod"/>
            </a:pPr>
            <a:endParaRPr lang="zh-CN" altLang="en-US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/>
              <a:t>（验证实验）多周期 </a:t>
            </a:r>
            <a:r>
              <a:rPr lang="en-US" altLang="zh-CN" b="1" dirty="0"/>
              <a:t>MIPS </a:t>
            </a:r>
            <a:r>
              <a:rPr lang="zh-CN" altLang="en-US" b="1" dirty="0"/>
              <a:t>处理器（微程序控制器）（</a:t>
            </a:r>
            <a:r>
              <a:rPr lang="en-US" altLang="zh-CN" b="1" dirty="0"/>
              <a:t>8</a:t>
            </a:r>
            <a:r>
              <a:rPr lang="zh-CN" altLang="en-US" b="1" dirty="0"/>
              <a:t>条指令）</a:t>
            </a:r>
          </a:p>
          <a:p>
            <a:pPr marL="342900" indent="-342900">
              <a:buFont typeface="+mj-lt"/>
              <a:buAutoNum type="arabicPeriod"/>
            </a:pPr>
            <a:endParaRPr lang="en-US" altLang="zh-CN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/>
              <a:t>（设计实验）多周期 </a:t>
            </a:r>
            <a:r>
              <a:rPr lang="en-US" altLang="zh-CN" b="1" dirty="0"/>
              <a:t>MIPS </a:t>
            </a:r>
            <a:r>
              <a:rPr lang="zh-CN" altLang="en-US" b="1" dirty="0"/>
              <a:t>处理器（硬布线控制器）（增加</a:t>
            </a:r>
            <a:r>
              <a:rPr lang="en-US" altLang="zh-CN" b="1" dirty="0"/>
              <a:t>1</a:t>
            </a:r>
            <a:r>
              <a:rPr lang="zh-CN" altLang="en-US" b="1" dirty="0"/>
              <a:t>条</a:t>
            </a:r>
            <a:r>
              <a:rPr lang="en-US" altLang="zh-CN" b="1" dirty="0"/>
              <a:t>j</a:t>
            </a:r>
            <a:r>
              <a:rPr lang="zh-CN" altLang="en-US" b="1" dirty="0"/>
              <a:t>指令）（</a:t>
            </a:r>
            <a:r>
              <a:rPr lang="en-US" altLang="zh-CN" b="1" dirty="0"/>
              <a:t>9</a:t>
            </a:r>
            <a:r>
              <a:rPr lang="zh-CN" altLang="en-US" b="1" dirty="0"/>
              <a:t>条指令）</a:t>
            </a:r>
          </a:p>
          <a:p>
            <a:pPr marL="342900" indent="-342900">
              <a:buFont typeface="+mj-lt"/>
              <a:buAutoNum type="arabicPeriod"/>
            </a:pPr>
            <a:endParaRPr lang="en-US" altLang="zh-CN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/>
              <a:t>（设计实验）多周期 </a:t>
            </a:r>
            <a:r>
              <a:rPr lang="en-US" altLang="zh-CN" b="1" dirty="0"/>
              <a:t>MIPS </a:t>
            </a:r>
            <a:r>
              <a:rPr lang="zh-CN" altLang="en-US" b="1" dirty="0"/>
              <a:t>处理器（微程序控制器）（增加</a:t>
            </a:r>
            <a:r>
              <a:rPr lang="en-US" altLang="zh-CN" b="1" dirty="0"/>
              <a:t>1</a:t>
            </a:r>
            <a:r>
              <a:rPr lang="zh-CN" altLang="en-US" b="1" dirty="0"/>
              <a:t>条</a:t>
            </a:r>
            <a:r>
              <a:rPr lang="en-US" altLang="zh-CN" b="1" dirty="0"/>
              <a:t>j</a:t>
            </a:r>
            <a:r>
              <a:rPr lang="zh-CN" altLang="en-US" b="1" dirty="0"/>
              <a:t>指令）（</a:t>
            </a:r>
            <a:r>
              <a:rPr lang="en-US" altLang="zh-CN" b="1" dirty="0"/>
              <a:t>9</a:t>
            </a:r>
            <a:r>
              <a:rPr lang="zh-CN" altLang="en-US" b="1" dirty="0"/>
              <a:t>条指令</a:t>
            </a:r>
          </a:p>
        </p:txBody>
      </p:sp>
    </p:spTree>
    <p:extLst>
      <p:ext uri="{BB962C8B-B14F-4D97-AF65-F5344CB8AC3E}">
        <p14:creationId xmlns:p14="http://schemas.microsoft.com/office/powerpoint/2010/main" val="3227880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CN" altLang="en-US" sz="3600" b="1" dirty="0"/>
              <a:t>拓展实验</a:t>
            </a:r>
            <a:r>
              <a:rPr lang="en-US" altLang="zh-CN" sz="3600" b="1" dirty="0"/>
              <a:t>1</a:t>
            </a:r>
            <a:r>
              <a:rPr lang="zh-CN" altLang="en-US" sz="3600" b="1" dirty="0"/>
              <a:t>、多周期 </a:t>
            </a:r>
            <a:r>
              <a:rPr lang="en-US" altLang="zh-CN" sz="3600" b="1" dirty="0"/>
              <a:t>MIPS </a:t>
            </a:r>
            <a:r>
              <a:rPr lang="zh-CN" altLang="en-US" sz="3600" b="1" dirty="0"/>
              <a:t>处理器（硬布线控制器）</a:t>
            </a:r>
            <a:br>
              <a:rPr lang="en-US" altLang="zh-CN" sz="3600" b="1" dirty="0"/>
            </a:br>
            <a:r>
              <a:rPr lang="zh-CN" altLang="en-US" sz="3600" b="1" dirty="0"/>
              <a:t>（</a:t>
            </a:r>
            <a:r>
              <a:rPr lang="en-US" altLang="zh-CN" sz="3600" b="1" dirty="0"/>
              <a:t>8</a:t>
            </a:r>
            <a:r>
              <a:rPr lang="zh-CN" altLang="en-US" sz="3600" b="1" dirty="0"/>
              <a:t>条指令）（验证实验）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E58C8D4-5F7A-4BF0-80C7-E3034E8BD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3179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）多周期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处理器（硬布线控制器）支持的</a:t>
            </a:r>
            <a:r>
              <a:rPr lang="en-US" altLang="zh-CN" sz="2000" b="1" dirty="0">
                <a:solidFill>
                  <a:srgbClr val="FF0000"/>
                </a:solidFill>
              </a:rPr>
              <a:t>8</a:t>
            </a:r>
            <a:r>
              <a:rPr lang="zh-CN" altLang="en-US" sz="2000" b="1" dirty="0">
                <a:solidFill>
                  <a:srgbClr val="FF0000"/>
                </a:solidFill>
              </a:rPr>
              <a:t>条指令：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8B1C8F9-263E-81FE-D1E9-B899CDF7723A}"/>
              </a:ext>
            </a:extLst>
          </p:cNvPr>
          <p:cNvGraphicFramePr>
            <a:graphicFrameLocks noGrp="1"/>
          </p:cNvGraphicFramePr>
          <p:nvPr/>
        </p:nvGraphicFramePr>
        <p:xfrm>
          <a:off x="1183710" y="2819938"/>
          <a:ext cx="869306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358">
                  <a:extLst>
                    <a:ext uri="{9D8B030D-6E8A-4147-A177-3AD203B41FA5}">
                      <a16:colId xmlns:a16="http://schemas.microsoft.com/office/drawing/2014/main" val="2793194881"/>
                    </a:ext>
                  </a:extLst>
                </a:gridCol>
                <a:gridCol w="1387177">
                  <a:extLst>
                    <a:ext uri="{9D8B030D-6E8A-4147-A177-3AD203B41FA5}">
                      <a16:colId xmlns:a16="http://schemas.microsoft.com/office/drawing/2014/main" val="1042304181"/>
                    </a:ext>
                  </a:extLst>
                </a:gridCol>
                <a:gridCol w="3833950">
                  <a:extLst>
                    <a:ext uri="{9D8B030D-6E8A-4147-A177-3AD203B41FA5}">
                      <a16:colId xmlns:a16="http://schemas.microsoft.com/office/drawing/2014/main" val="1446485596"/>
                    </a:ext>
                  </a:extLst>
                </a:gridCol>
                <a:gridCol w="2939579">
                  <a:extLst>
                    <a:ext uri="{9D8B030D-6E8A-4147-A177-3AD203B41FA5}">
                      <a16:colId xmlns:a16="http://schemas.microsoft.com/office/drawing/2014/main" val="3025208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MIPS</a:t>
                      </a:r>
                      <a:r>
                        <a:rPr lang="zh-CN" altLang="en-US" sz="1200" b="1" dirty="0"/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RTL</a:t>
                      </a:r>
                      <a:r>
                        <a:rPr lang="zh-CN" altLang="en-US" sz="1200" b="1" dirty="0"/>
                        <a:t>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功能说明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50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err="1"/>
                        <a:t>lw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 err="1"/>
                        <a:t>rt,imm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R[rt] &lt;- M[R[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+ </a:t>
                      </a:r>
                      <a:r>
                        <a:rPr lang="en-US" altLang="zh-CN" sz="1200" b="1" dirty="0" err="1"/>
                        <a:t>SignExt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imm</a:t>
                      </a:r>
                      <a:r>
                        <a:rPr lang="en-US" altLang="zh-CN" sz="1200" b="1" dirty="0"/>
                        <a:t>)]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取数指令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570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err="1"/>
                        <a:t>sw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 err="1"/>
                        <a:t>rt,imm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M[R[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+ </a:t>
                      </a:r>
                      <a:r>
                        <a:rPr lang="en-US" altLang="zh-CN" sz="1200" b="1" dirty="0" err="1"/>
                        <a:t>SignExt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imm</a:t>
                      </a:r>
                      <a:r>
                        <a:rPr lang="en-US" altLang="zh-CN" sz="1200" b="1" dirty="0"/>
                        <a:t>)] &lt;- R[rt]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存数指令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37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3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err="1"/>
                        <a:t>beq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 err="1"/>
                        <a:t>rs,rt,imm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if(R[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== R[rt])    PC &lt;- PC + 4 + </a:t>
                      </a:r>
                      <a:r>
                        <a:rPr lang="en-US" altLang="zh-CN" sz="1200" b="1" dirty="0" err="1"/>
                        <a:t>SignExt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imm</a:t>
                      </a:r>
                      <a:r>
                        <a:rPr lang="en-US" altLang="zh-CN" sz="1200" b="1" dirty="0"/>
                        <a:t>) &lt;&lt;2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条件分支指令：如果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 == rt</a:t>
                      </a:r>
                      <a:r>
                        <a:rPr lang="zh-CN" altLang="en-US" sz="1200" b="1" dirty="0"/>
                        <a:t>，则跳转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8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4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err="1"/>
                        <a:t>bne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 err="1"/>
                        <a:t>rs,rt,imm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if(R[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!= R[rt])    PC &lt;- PC + 4 + </a:t>
                      </a:r>
                      <a:r>
                        <a:rPr lang="en-US" altLang="zh-CN" sz="1200" b="1" dirty="0" err="1"/>
                        <a:t>SignExt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imm</a:t>
                      </a:r>
                      <a:r>
                        <a:rPr lang="en-US" altLang="zh-CN" sz="1200" b="1" dirty="0"/>
                        <a:t>) &lt;&lt;2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条件分支指令：如果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 != rt</a:t>
                      </a:r>
                      <a:r>
                        <a:rPr lang="zh-CN" altLang="en-US" sz="1200" b="1" dirty="0"/>
                        <a:t>，则跳转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62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add $</a:t>
                      </a:r>
                      <a:r>
                        <a:rPr lang="en-US" altLang="zh-CN" sz="1200" b="1" dirty="0" err="1"/>
                        <a:t>rd</a:t>
                      </a:r>
                      <a:r>
                        <a:rPr lang="en-US" altLang="zh-CN" sz="1200" b="1" dirty="0"/>
                        <a:t>,$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,$rt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R[</a:t>
                      </a:r>
                      <a:r>
                        <a:rPr lang="en-US" altLang="zh-CN" sz="1200" b="1" dirty="0" err="1"/>
                        <a:t>rd</a:t>
                      </a:r>
                      <a:r>
                        <a:rPr lang="en-US" altLang="zh-CN" sz="1200" b="1" dirty="0"/>
                        <a:t>] &lt;- 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+ R[rt]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/>
                        <a:t>寄存器加法指令，不考虑溢出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3298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6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err="1"/>
                        <a:t>addi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 err="1"/>
                        <a:t>rt,rs,imm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R[rt] &lt;- 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+ </a:t>
                      </a:r>
                      <a:r>
                        <a:rPr lang="en-US" altLang="zh-CN" sz="1200" b="1" dirty="0" err="1"/>
                        <a:t>SignExt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imm</a:t>
                      </a:r>
                      <a:r>
                        <a:rPr lang="en-US" altLang="zh-CN" sz="1200" b="1" dirty="0"/>
                        <a:t>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立即数加法指令，不考虑溢出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05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7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err="1"/>
                        <a:t>slt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 err="1"/>
                        <a:t>rd,rs,rt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R[</a:t>
                      </a:r>
                      <a:r>
                        <a:rPr lang="en-US" altLang="zh-CN" sz="1200" b="1" dirty="0" err="1"/>
                        <a:t>rd</a:t>
                      </a:r>
                      <a:r>
                        <a:rPr lang="en-US" altLang="zh-CN" sz="1200" b="1" dirty="0"/>
                        <a:t>] &lt;- (R[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&lt; R[rt]) ? 1:0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/>
                        <a:t>小于置</a:t>
                      </a:r>
                      <a:r>
                        <a:rPr lang="en-US" altLang="zh-CN" sz="1200" b="1" dirty="0"/>
                        <a:t>1</a:t>
                      </a:r>
                      <a:r>
                        <a:rPr lang="zh-CN" altLang="en-US" sz="1200" b="1" dirty="0"/>
                        <a:t>指令，有符号数比较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3149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8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err="1"/>
                        <a:t>syscall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系统调用指令，用于停机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系统调用指令，用于停机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294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74406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ED40C47-CD29-4975-8F80-4222D1CFF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3380"/>
            <a:ext cx="10515600" cy="6484620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）多周期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处理器（硬布线控制器）的</a:t>
            </a:r>
            <a:r>
              <a:rPr lang="zh-CN" altLang="en-US" sz="2000" b="1" dirty="0">
                <a:solidFill>
                  <a:srgbClr val="FF0000"/>
                </a:solidFill>
              </a:rPr>
              <a:t>数据通路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1"/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20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</a:t>
            </a:r>
            <a:endParaRPr lang="zh-CN" altLang="zh-CN" sz="20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87333D-6C3D-B35E-8514-436B5C170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68" y="2911520"/>
            <a:ext cx="482625" cy="2921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3AC691-2ADB-5B46-2D44-A4499DC4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811" y="1085842"/>
            <a:ext cx="8451798" cy="553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988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5C79F52-66E6-242B-0381-4A2E4E4650CF}"/>
              </a:ext>
            </a:extLst>
          </p:cNvPr>
          <p:cNvSpPr txBox="1"/>
          <p:nvPr/>
        </p:nvSpPr>
        <p:spPr>
          <a:xfrm>
            <a:off x="4158642" y="306980"/>
            <a:ext cx="1640909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硬</a:t>
            </a:r>
            <a:r>
              <a:rPr lang="zh-CN" altLang="en-US" sz="1800" b="1" dirty="0"/>
              <a:t>布线控制器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F0BB8F-F723-BC1E-75AA-CADCB6A8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686" y="923442"/>
            <a:ext cx="6221913" cy="556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009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0CE4398F-B343-7818-5598-619109D3FD31}"/>
              </a:ext>
            </a:extLst>
          </p:cNvPr>
          <p:cNvSpPr txBox="1"/>
          <p:nvPr/>
        </p:nvSpPr>
        <p:spPr>
          <a:xfrm>
            <a:off x="4745600" y="209219"/>
            <a:ext cx="156966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控制器状态机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0D231CC-691B-B4BE-356B-412412A1AE1B}"/>
              </a:ext>
            </a:extLst>
          </p:cNvPr>
          <p:cNvGrpSpPr/>
          <p:nvPr/>
        </p:nvGrpSpPr>
        <p:grpSpPr>
          <a:xfrm>
            <a:off x="658618" y="501041"/>
            <a:ext cx="3530108" cy="5855918"/>
            <a:chOff x="915402" y="1002082"/>
            <a:chExt cx="3530108" cy="585591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102290A-326A-016C-AF04-C18B4FBB3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5402" y="1002082"/>
              <a:ext cx="2798368" cy="5855918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012DD7E-51FD-F7D2-51F4-48FFF8AF5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5454" y="2372714"/>
              <a:ext cx="2010056" cy="1724266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A2F2EE7E-7C3C-F3E9-A349-15F8B34807E0}"/>
              </a:ext>
            </a:extLst>
          </p:cNvPr>
          <p:cNvSpPr txBox="1"/>
          <p:nvPr/>
        </p:nvSpPr>
        <p:spPr>
          <a:xfrm>
            <a:off x="2531767" y="4417967"/>
            <a:ext cx="3831455" cy="19389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输入：现态（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位），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个指令译码信号（</a:t>
            </a:r>
            <a:r>
              <a:rPr lang="en-US" altLang="zh-CN" sz="1200" b="1" dirty="0"/>
              <a:t>LW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SW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R_TYPE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BEQ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BNE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ADDI</a:t>
            </a:r>
            <a:r>
              <a:rPr lang="zh-CN" altLang="en-US" sz="1200" b="1" dirty="0"/>
              <a:t>、</a:t>
            </a:r>
            <a:r>
              <a:rPr lang="en-US" altLang="zh-CN" sz="1200" b="1" dirty="0" err="1"/>
              <a:t>SysCall</a:t>
            </a:r>
            <a:r>
              <a:rPr lang="zh-CN" altLang="en-US" sz="1200" b="1" dirty="0"/>
              <a:t>）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zh-CN" altLang="en-US" sz="1200" b="1" dirty="0"/>
              <a:t>输出：次态（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位）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zh-CN" altLang="en-US" sz="1200" b="1" dirty="0"/>
              <a:t>共</a:t>
            </a:r>
            <a:r>
              <a:rPr lang="en-US" altLang="zh-CN" sz="1200" b="1" dirty="0"/>
              <a:t>14</a:t>
            </a:r>
            <a:r>
              <a:rPr lang="zh-CN" altLang="en-US" sz="1200" b="1" dirty="0"/>
              <a:t>个状态：</a:t>
            </a:r>
            <a:r>
              <a:rPr lang="en-US" altLang="zh-CN" sz="1200" b="1" dirty="0"/>
              <a:t>S0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/>
              <a:t>S13</a:t>
            </a:r>
          </a:p>
          <a:p>
            <a:endParaRPr lang="en-US" altLang="zh-CN" sz="1200" b="1" dirty="0"/>
          </a:p>
          <a:p>
            <a:r>
              <a:rPr lang="zh-CN" altLang="en-US" sz="1200" b="1" dirty="0"/>
              <a:t>例如：现态</a:t>
            </a:r>
            <a:r>
              <a:rPr lang="en-US" altLang="zh-CN" sz="1200" b="1" dirty="0"/>
              <a:t>=0000=S0</a:t>
            </a:r>
            <a:r>
              <a:rPr lang="zh-CN" altLang="en-US" sz="1200" b="1" dirty="0"/>
              <a:t>，次态</a:t>
            </a:r>
            <a:r>
              <a:rPr lang="en-US" altLang="zh-CN" sz="1200" b="1" dirty="0"/>
              <a:t>=0001=S1</a:t>
            </a:r>
          </a:p>
          <a:p>
            <a:r>
              <a:rPr lang="zh-CN" altLang="en-US" sz="1200" b="1" dirty="0"/>
              <a:t>           现态</a:t>
            </a:r>
            <a:r>
              <a:rPr lang="en-US" altLang="zh-CN" sz="1200" b="1" dirty="0"/>
              <a:t>=0001=S1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LW=1</a:t>
            </a:r>
            <a:r>
              <a:rPr lang="zh-CN" altLang="en-US" sz="1200" b="1" dirty="0"/>
              <a:t>，次态</a:t>
            </a:r>
            <a:r>
              <a:rPr lang="en-US" altLang="zh-CN" sz="1200" b="1" dirty="0"/>
              <a:t>=0010=S2</a:t>
            </a:r>
          </a:p>
          <a:p>
            <a:r>
              <a:rPr lang="zh-CN" altLang="en-US" sz="1200" b="1" dirty="0"/>
              <a:t>           现态</a:t>
            </a:r>
            <a:r>
              <a:rPr lang="en-US" altLang="zh-CN" sz="1200" b="1" dirty="0"/>
              <a:t>=0001=S1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SW=1</a:t>
            </a:r>
            <a:r>
              <a:rPr lang="zh-CN" altLang="en-US" sz="1200" b="1" dirty="0"/>
              <a:t>，次态</a:t>
            </a:r>
            <a:r>
              <a:rPr lang="en-US" altLang="zh-CN" sz="1200" b="1" dirty="0"/>
              <a:t>=0101=S5</a:t>
            </a:r>
            <a:endParaRPr lang="zh-CN" altLang="en-US" sz="1200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D848096-35D5-7A87-AC57-7CC5363D8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50750"/>
            <a:ext cx="5737186" cy="285131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6B190EA-60CB-CC70-7FE7-AF0B788B1867}"/>
              </a:ext>
            </a:extLst>
          </p:cNvPr>
          <p:cNvSpPr txBox="1"/>
          <p:nvPr/>
        </p:nvSpPr>
        <p:spPr>
          <a:xfrm>
            <a:off x="7531615" y="878481"/>
            <a:ext cx="2733464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100" b="1" dirty="0"/>
              <a:t>多周期 </a:t>
            </a:r>
            <a:r>
              <a:rPr lang="en-US" altLang="zh-CN" sz="1100" b="1" dirty="0"/>
              <a:t>MIPS </a:t>
            </a:r>
            <a:r>
              <a:rPr lang="zh-CN" altLang="en-US" sz="1100" b="1" dirty="0"/>
              <a:t>处理器指令执行状态转换图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5C22000-F8EC-50B8-4B66-AAB6FB982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328" y="4658327"/>
            <a:ext cx="4557386" cy="15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58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E32BC6-EC7F-4C72-9FA0-6FBCF63C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70" y="1822940"/>
            <a:ext cx="9950961" cy="344187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2C75417-0A8E-FFFF-53D5-E757381B12ED}"/>
              </a:ext>
            </a:extLst>
          </p:cNvPr>
          <p:cNvSpPr txBox="1"/>
          <p:nvPr/>
        </p:nvSpPr>
        <p:spPr>
          <a:xfrm>
            <a:off x="4138285" y="141869"/>
            <a:ext cx="287002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800" b="1" dirty="0"/>
              <a:t>三级时序（变长指令周期）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CF7356-B81F-3CC5-3414-F3A08F2EB896}"/>
              </a:ext>
            </a:extLst>
          </p:cNvPr>
          <p:cNvSpPr txBox="1"/>
          <p:nvPr/>
        </p:nvSpPr>
        <p:spPr>
          <a:xfrm>
            <a:off x="1903956" y="820466"/>
            <a:ext cx="8547533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1</a:t>
            </a:r>
            <a:r>
              <a:rPr lang="zh-CN" altLang="en-US" sz="1600" b="1" dirty="0"/>
              <a:t>个指令周期包括：取指周期（</a:t>
            </a:r>
            <a:r>
              <a:rPr lang="en-US" altLang="zh-CN" sz="1600" b="1" dirty="0" err="1"/>
              <a:t>Mif</a:t>
            </a:r>
            <a:r>
              <a:rPr lang="zh-CN" altLang="en-US" sz="1600" b="1" dirty="0"/>
              <a:t>）、计算周期（</a:t>
            </a:r>
            <a:r>
              <a:rPr lang="en-US" altLang="zh-CN" sz="1600" b="1" dirty="0" err="1"/>
              <a:t>Mcal</a:t>
            </a:r>
            <a:r>
              <a:rPr lang="zh-CN" altLang="en-US" sz="1600" b="1" dirty="0"/>
              <a:t>）、执行周期（</a:t>
            </a:r>
            <a:r>
              <a:rPr lang="en-US" altLang="zh-CN" sz="1600" b="1" dirty="0"/>
              <a:t>Mex</a:t>
            </a:r>
            <a:r>
              <a:rPr lang="zh-CN" altLang="en-US" sz="1600" b="1" dirty="0"/>
              <a:t>）等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个机器周期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en-US" altLang="zh-CN" sz="1600" b="1" dirty="0"/>
              <a:t>1</a:t>
            </a:r>
            <a:r>
              <a:rPr lang="zh-CN" altLang="en-US" sz="1600" b="1" dirty="0"/>
              <a:t>个机器周期包括：</a:t>
            </a:r>
            <a:r>
              <a:rPr lang="en-US" altLang="zh-CN" sz="1600" b="1" dirty="0"/>
              <a:t>2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个时钟周期（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T1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T2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T3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T4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endParaRPr lang="zh-CN" altLang="en-US" sz="1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47C0B4-8CA1-C90A-951B-8EFFC504C8AB}"/>
              </a:ext>
            </a:extLst>
          </p:cNvPr>
          <p:cNvSpPr txBox="1"/>
          <p:nvPr/>
        </p:nvSpPr>
        <p:spPr>
          <a:xfrm>
            <a:off x="3494763" y="5388227"/>
            <a:ext cx="158248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22</a:t>
            </a:r>
            <a:r>
              <a:rPr lang="zh-CN" altLang="en-US" b="1" dirty="0"/>
              <a:t>个控制信号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6CAB30-E25C-D03D-AA79-9B00605BD83C}"/>
              </a:ext>
            </a:extLst>
          </p:cNvPr>
          <p:cNvSpPr txBox="1"/>
          <p:nvPr/>
        </p:nvSpPr>
        <p:spPr>
          <a:xfrm>
            <a:off x="8118955" y="5363175"/>
            <a:ext cx="110799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停机控制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B84BB1-690F-B20F-DDFE-82DE78DAD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086" y="5830865"/>
            <a:ext cx="4433730" cy="46234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71ED57-8A5B-E1F8-D262-CDCEC443B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610" y="6391564"/>
            <a:ext cx="844186" cy="327839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027A87B-2E41-04E4-052A-1EC550FEE320}"/>
              </a:ext>
            </a:extLst>
          </p:cNvPr>
          <p:cNvCxnSpPr/>
          <p:nvPr/>
        </p:nvCxnSpPr>
        <p:spPr>
          <a:xfrm>
            <a:off x="2040747" y="1822940"/>
            <a:ext cx="0" cy="23675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E429122-4E70-7E44-99B9-73454D0B0A3A}"/>
              </a:ext>
            </a:extLst>
          </p:cNvPr>
          <p:cNvCxnSpPr/>
          <p:nvPr/>
        </p:nvCxnSpPr>
        <p:spPr>
          <a:xfrm>
            <a:off x="3022768" y="1822940"/>
            <a:ext cx="0" cy="23675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0AB0FAA-B209-D409-BDA5-1A5AC31C41DF}"/>
              </a:ext>
            </a:extLst>
          </p:cNvPr>
          <p:cNvCxnSpPr/>
          <p:nvPr/>
        </p:nvCxnSpPr>
        <p:spPr>
          <a:xfrm>
            <a:off x="3507884" y="1721003"/>
            <a:ext cx="0" cy="23675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551C21A-24F2-57CB-5380-AC328922A2A7}"/>
              </a:ext>
            </a:extLst>
          </p:cNvPr>
          <p:cNvCxnSpPr/>
          <p:nvPr/>
        </p:nvCxnSpPr>
        <p:spPr>
          <a:xfrm>
            <a:off x="4252061" y="1890562"/>
            <a:ext cx="0" cy="23675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6297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E2D24D7-5392-91D3-7960-012E669AEC3A}"/>
              </a:ext>
            </a:extLst>
          </p:cNvPr>
          <p:cNvGrpSpPr/>
          <p:nvPr/>
        </p:nvGrpSpPr>
        <p:grpSpPr>
          <a:xfrm>
            <a:off x="1594645" y="441380"/>
            <a:ext cx="2306375" cy="6225436"/>
            <a:chOff x="617617" y="441380"/>
            <a:chExt cx="2306375" cy="622543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6337FF9-CE3E-E306-FB18-E8C600415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617" y="441380"/>
              <a:ext cx="2045681" cy="6225436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0D9A7C0-1B34-3E23-AA1C-E8404EDA5821}"/>
                </a:ext>
              </a:extLst>
            </p:cNvPr>
            <p:cNvSpPr txBox="1"/>
            <p:nvPr/>
          </p:nvSpPr>
          <p:spPr>
            <a:xfrm>
              <a:off x="1815996" y="2594431"/>
              <a:ext cx="110799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</a:rPr>
                <a:t>组合逻辑电路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CFAC26B-C361-23E4-11C0-0D2B7AE52B9E}"/>
              </a:ext>
            </a:extLst>
          </p:cNvPr>
          <p:cNvSpPr txBox="1"/>
          <p:nvPr/>
        </p:nvSpPr>
        <p:spPr>
          <a:xfrm>
            <a:off x="4786925" y="366224"/>
            <a:ext cx="110799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输出函数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EF86DC-02F9-004D-EABB-813F00D18E95}"/>
              </a:ext>
            </a:extLst>
          </p:cNvPr>
          <p:cNvSpPr txBox="1"/>
          <p:nvPr/>
        </p:nvSpPr>
        <p:spPr>
          <a:xfrm>
            <a:off x="3270811" y="2871430"/>
            <a:ext cx="3135787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输入：现态（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位）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输出：</a:t>
            </a:r>
            <a:r>
              <a:rPr lang="en-US" altLang="zh-CN" sz="1400" b="1" dirty="0"/>
              <a:t>13</a:t>
            </a:r>
            <a:r>
              <a:rPr lang="zh-CN" altLang="en-US" sz="1400" b="1" dirty="0"/>
              <a:t>个控制信号、</a:t>
            </a:r>
            <a:r>
              <a:rPr lang="en-US" altLang="zh-CN" sz="1400" b="1" dirty="0" err="1"/>
              <a:t>ALUControl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263606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CD0E126-8608-DE05-27D0-7D3054D95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559" y="1227551"/>
            <a:ext cx="3926095" cy="33006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FCD43E-FD13-9679-982C-2B2702604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04" y="1311638"/>
            <a:ext cx="3998860" cy="53808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2B80F0B-3E9F-A68B-1109-1C7AE5E34469}"/>
              </a:ext>
            </a:extLst>
          </p:cNvPr>
          <p:cNvSpPr txBox="1"/>
          <p:nvPr/>
        </p:nvSpPr>
        <p:spPr>
          <a:xfrm>
            <a:off x="4210813" y="2511467"/>
            <a:ext cx="2494594" cy="375487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ALU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13</a:t>
            </a:r>
            <a:r>
              <a:rPr lang="zh-CN" altLang="en-US" sz="1400" b="1" dirty="0"/>
              <a:t>种运算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=0000    </a:t>
            </a:r>
            <a:r>
              <a:rPr lang="zh-CN" altLang="en-US" sz="1400" b="1" dirty="0"/>
              <a:t>逻辑左移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=0001    </a:t>
            </a:r>
            <a:r>
              <a:rPr lang="zh-CN" altLang="en-US" sz="1400" b="1" dirty="0"/>
              <a:t>算术右移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=0010    </a:t>
            </a:r>
            <a:r>
              <a:rPr lang="zh-CN" altLang="en-US" sz="1400" b="1" dirty="0"/>
              <a:t>逻辑右移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=0011    </a:t>
            </a:r>
            <a:r>
              <a:rPr lang="zh-CN" altLang="en-US" sz="1400" b="1" dirty="0"/>
              <a:t>乘法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=0100    </a:t>
            </a:r>
            <a:r>
              <a:rPr lang="zh-CN" altLang="en-US" sz="1400" b="1" dirty="0"/>
              <a:t>除法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=0101    </a:t>
            </a:r>
            <a:r>
              <a:rPr lang="zh-CN" altLang="en-US" sz="1400" b="1" dirty="0"/>
              <a:t>加法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=0110    </a:t>
            </a:r>
            <a:r>
              <a:rPr lang="zh-CN" altLang="en-US" sz="1400" b="1" dirty="0"/>
              <a:t>减法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=0111    </a:t>
            </a:r>
            <a:r>
              <a:rPr lang="zh-CN" altLang="en-US" sz="1400" b="1" dirty="0"/>
              <a:t>逻辑与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=1000    </a:t>
            </a:r>
            <a:r>
              <a:rPr lang="zh-CN" altLang="en-US" sz="1400" b="1" dirty="0"/>
              <a:t>逻辑或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=1001    </a:t>
            </a:r>
            <a:r>
              <a:rPr lang="zh-CN" altLang="en-US" sz="1400" b="1" dirty="0"/>
              <a:t>逻辑异或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=1010    </a:t>
            </a:r>
            <a:r>
              <a:rPr lang="zh-CN" altLang="en-US" sz="1400" b="1" dirty="0"/>
              <a:t>逻辑或非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=1011    </a:t>
            </a:r>
            <a:r>
              <a:rPr lang="zh-CN" altLang="en-US" sz="1400" b="1" dirty="0"/>
              <a:t>有符号数比较</a:t>
            </a:r>
            <a:endParaRPr lang="en-US" altLang="zh-CN" sz="1400" b="1" dirty="0"/>
          </a:p>
          <a:p>
            <a:r>
              <a:rPr lang="en-US" altLang="zh-CN" sz="1400" b="1" dirty="0" err="1"/>
              <a:t>AluOP</a:t>
            </a:r>
            <a:r>
              <a:rPr lang="en-US" altLang="zh-CN" sz="1400" b="1" dirty="0"/>
              <a:t>=1100    </a:t>
            </a:r>
            <a:r>
              <a:rPr lang="zh-CN" altLang="en-US" sz="1400" b="1" dirty="0"/>
              <a:t>无符号数比较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en-US" altLang="zh-CN" sz="1400" b="1" dirty="0"/>
              <a:t>X=Y         EQUAL=1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E5B1016-1EE5-7DFC-B6EB-5CEFF93AACDE}"/>
              </a:ext>
            </a:extLst>
          </p:cNvPr>
          <p:cNvSpPr txBox="1"/>
          <p:nvPr/>
        </p:nvSpPr>
        <p:spPr>
          <a:xfrm>
            <a:off x="1392371" y="541588"/>
            <a:ext cx="61427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ALU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7F3699-6C13-71BF-4704-7064E2FC37C1}"/>
              </a:ext>
            </a:extLst>
          </p:cNvPr>
          <p:cNvSpPr txBox="1"/>
          <p:nvPr/>
        </p:nvSpPr>
        <p:spPr>
          <a:xfrm>
            <a:off x="9214875" y="541588"/>
            <a:ext cx="110799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寄存器堆</a:t>
            </a:r>
          </a:p>
        </p:txBody>
      </p:sp>
    </p:spTree>
    <p:extLst>
      <p:ext uri="{BB962C8B-B14F-4D97-AF65-F5344CB8AC3E}">
        <p14:creationId xmlns:p14="http://schemas.microsoft.com/office/powerpoint/2010/main" val="7874552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20CA8-0905-4ABF-8027-6F54E4BCC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0498"/>
            <a:ext cx="10515600" cy="5934246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）在多周期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处理器（硬布线控制器）的数据通路上</a:t>
            </a:r>
            <a:r>
              <a:rPr lang="zh-CN" altLang="en-US" sz="2000" b="1" dirty="0">
                <a:solidFill>
                  <a:srgbClr val="FF0000"/>
                </a:solidFill>
              </a:rPr>
              <a:t>运行程序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65AD45-68FB-286B-A1C1-0874E6B5A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81" y="1881217"/>
            <a:ext cx="2444865" cy="254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705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ECFCDB-6677-4694-8D0C-9DFB3AAA2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9808"/>
            <a:ext cx="10515600" cy="4844482"/>
          </a:xfrm>
        </p:spPr>
        <p:txBody>
          <a:bodyPr>
            <a:normAutofit/>
          </a:bodyPr>
          <a:lstStyle/>
          <a:p>
            <a:pPr lvl="2"/>
            <a:endParaRPr lang="en-US" altLang="zh-CN" sz="1600" b="1" dirty="0"/>
          </a:p>
          <a:p>
            <a:r>
              <a:rPr lang="zh-CN" altLang="en-US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）请分析多周期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处理器（硬布线控制器）的</a:t>
            </a:r>
            <a:r>
              <a:rPr lang="zh-CN" altLang="en-US" sz="2000" b="1" dirty="0">
                <a:solidFill>
                  <a:srgbClr val="FF0000"/>
                </a:solidFill>
              </a:rPr>
              <a:t>电路原理：</a:t>
            </a:r>
            <a:endParaRPr lang="en-US" altLang="zh-CN" sz="2000" b="1" dirty="0"/>
          </a:p>
          <a:p>
            <a:pPr lvl="2"/>
            <a:endParaRPr lang="en-US" altLang="zh-CN" sz="1400" b="1" dirty="0"/>
          </a:p>
          <a:p>
            <a:pPr lvl="2"/>
            <a:r>
              <a:rPr lang="zh-CN" altLang="en-US" sz="1400" b="1" dirty="0"/>
              <a:t>包括：数据通路、硬布线控制器、控制器状态机、输出函数等电路。</a:t>
            </a:r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14936577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CN" altLang="en-US" sz="3600" b="1" dirty="0"/>
              <a:t>拓展实验</a:t>
            </a:r>
            <a:r>
              <a:rPr lang="en-US" altLang="zh-CN" sz="3600" b="1" dirty="0"/>
              <a:t>2</a:t>
            </a:r>
            <a:r>
              <a:rPr lang="zh-CN" altLang="en-US" sz="3600" b="1" dirty="0"/>
              <a:t>、多周期 </a:t>
            </a:r>
            <a:r>
              <a:rPr lang="en-US" altLang="zh-CN" sz="3600" b="1" dirty="0"/>
              <a:t>MIPS </a:t>
            </a:r>
            <a:r>
              <a:rPr lang="zh-CN" altLang="en-US" sz="3600" b="1" dirty="0"/>
              <a:t>处理器（微程序控制器）</a:t>
            </a:r>
            <a:br>
              <a:rPr lang="en-US" altLang="zh-CN" sz="3600" b="1" dirty="0"/>
            </a:br>
            <a:r>
              <a:rPr lang="zh-CN" altLang="en-US" sz="3600" b="1" dirty="0"/>
              <a:t>（</a:t>
            </a:r>
            <a:r>
              <a:rPr lang="en-US" altLang="zh-CN" sz="3600" b="1" dirty="0"/>
              <a:t>8</a:t>
            </a:r>
            <a:r>
              <a:rPr lang="zh-CN" altLang="en-US" sz="3600" b="1" dirty="0"/>
              <a:t>条指令）（验证实验）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E58C8D4-5F7A-4BF0-80C7-E3034E8BD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3179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）多周期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处理器（微程序控制器）支持的</a:t>
            </a:r>
            <a:r>
              <a:rPr lang="en-US" altLang="zh-CN" sz="2000" b="1" dirty="0">
                <a:solidFill>
                  <a:srgbClr val="FF0000"/>
                </a:solidFill>
              </a:rPr>
              <a:t>8</a:t>
            </a:r>
            <a:r>
              <a:rPr lang="zh-CN" altLang="en-US" sz="2000" b="1" dirty="0">
                <a:solidFill>
                  <a:srgbClr val="FF0000"/>
                </a:solidFill>
              </a:rPr>
              <a:t>条指令：</a:t>
            </a:r>
            <a:endParaRPr lang="en-US" altLang="zh-CN" sz="2400" b="1" dirty="0"/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3E9379C-217D-9DE0-9A13-010038449D4A}"/>
              </a:ext>
            </a:extLst>
          </p:cNvPr>
          <p:cNvGraphicFramePr>
            <a:graphicFrameLocks noGrp="1"/>
          </p:cNvGraphicFramePr>
          <p:nvPr/>
        </p:nvGraphicFramePr>
        <p:xfrm>
          <a:off x="1070976" y="2819938"/>
          <a:ext cx="869306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358">
                  <a:extLst>
                    <a:ext uri="{9D8B030D-6E8A-4147-A177-3AD203B41FA5}">
                      <a16:colId xmlns:a16="http://schemas.microsoft.com/office/drawing/2014/main" val="2793194881"/>
                    </a:ext>
                  </a:extLst>
                </a:gridCol>
                <a:gridCol w="1387177">
                  <a:extLst>
                    <a:ext uri="{9D8B030D-6E8A-4147-A177-3AD203B41FA5}">
                      <a16:colId xmlns:a16="http://schemas.microsoft.com/office/drawing/2014/main" val="1042304181"/>
                    </a:ext>
                  </a:extLst>
                </a:gridCol>
                <a:gridCol w="3833950">
                  <a:extLst>
                    <a:ext uri="{9D8B030D-6E8A-4147-A177-3AD203B41FA5}">
                      <a16:colId xmlns:a16="http://schemas.microsoft.com/office/drawing/2014/main" val="1446485596"/>
                    </a:ext>
                  </a:extLst>
                </a:gridCol>
                <a:gridCol w="2939579">
                  <a:extLst>
                    <a:ext uri="{9D8B030D-6E8A-4147-A177-3AD203B41FA5}">
                      <a16:colId xmlns:a16="http://schemas.microsoft.com/office/drawing/2014/main" val="3025208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MIPS</a:t>
                      </a:r>
                      <a:r>
                        <a:rPr lang="zh-CN" altLang="en-US" sz="1200" b="1" dirty="0"/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RTL</a:t>
                      </a:r>
                      <a:r>
                        <a:rPr lang="zh-CN" altLang="en-US" sz="1200" b="1" dirty="0"/>
                        <a:t>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功能说明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50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err="1"/>
                        <a:t>lw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 err="1"/>
                        <a:t>rt,imm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R[rt] &lt;- M[R[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+ </a:t>
                      </a:r>
                      <a:r>
                        <a:rPr lang="en-US" altLang="zh-CN" sz="1200" b="1" dirty="0" err="1"/>
                        <a:t>SignExt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imm</a:t>
                      </a:r>
                      <a:r>
                        <a:rPr lang="en-US" altLang="zh-CN" sz="1200" b="1" dirty="0"/>
                        <a:t>)]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取数指令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570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err="1"/>
                        <a:t>sw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 err="1"/>
                        <a:t>rt,imm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M[R[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+ </a:t>
                      </a:r>
                      <a:r>
                        <a:rPr lang="en-US" altLang="zh-CN" sz="1200" b="1" dirty="0" err="1"/>
                        <a:t>SignExt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imm</a:t>
                      </a:r>
                      <a:r>
                        <a:rPr lang="en-US" altLang="zh-CN" sz="1200" b="1" dirty="0"/>
                        <a:t>)] &lt;- R[rt]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存数指令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37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3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err="1"/>
                        <a:t>beq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 err="1"/>
                        <a:t>rs,rt,imm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if(R[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== R[rt])    PC &lt;- PC + 4 + </a:t>
                      </a:r>
                      <a:r>
                        <a:rPr lang="en-US" altLang="zh-CN" sz="1200" b="1" dirty="0" err="1"/>
                        <a:t>SignExt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imm</a:t>
                      </a:r>
                      <a:r>
                        <a:rPr lang="en-US" altLang="zh-CN" sz="1200" b="1" dirty="0"/>
                        <a:t>) &lt;&lt;2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条件分支指令：如果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 == rt</a:t>
                      </a:r>
                      <a:r>
                        <a:rPr lang="zh-CN" altLang="en-US" sz="1200" b="1" dirty="0"/>
                        <a:t>，则跳转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8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4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err="1"/>
                        <a:t>bne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 err="1"/>
                        <a:t>rs,rt,imm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if(R[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!= R[rt])    PC &lt;- PC + 4 + </a:t>
                      </a:r>
                      <a:r>
                        <a:rPr lang="en-US" altLang="zh-CN" sz="1200" b="1" dirty="0" err="1"/>
                        <a:t>SignExt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imm</a:t>
                      </a:r>
                      <a:r>
                        <a:rPr lang="en-US" altLang="zh-CN" sz="1200" b="1" dirty="0"/>
                        <a:t>) &lt;&lt;2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条件分支指令：如果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 != rt</a:t>
                      </a:r>
                      <a:r>
                        <a:rPr lang="zh-CN" altLang="en-US" sz="1200" b="1" dirty="0"/>
                        <a:t>，则跳转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62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add $</a:t>
                      </a:r>
                      <a:r>
                        <a:rPr lang="en-US" altLang="zh-CN" sz="1200" b="1" dirty="0" err="1"/>
                        <a:t>rd</a:t>
                      </a:r>
                      <a:r>
                        <a:rPr lang="en-US" altLang="zh-CN" sz="1200" b="1" dirty="0"/>
                        <a:t>,$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,$rt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R[</a:t>
                      </a:r>
                      <a:r>
                        <a:rPr lang="en-US" altLang="zh-CN" sz="1200" b="1" dirty="0" err="1"/>
                        <a:t>rd</a:t>
                      </a:r>
                      <a:r>
                        <a:rPr lang="en-US" altLang="zh-CN" sz="1200" b="1" dirty="0"/>
                        <a:t>] &lt;- 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+ R[rt]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/>
                        <a:t>寄存器加法指令，不考虑溢出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3298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6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err="1"/>
                        <a:t>addi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 err="1"/>
                        <a:t>rt,rs,imm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R[rt] &lt;- 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+ </a:t>
                      </a:r>
                      <a:r>
                        <a:rPr lang="en-US" altLang="zh-CN" sz="1200" b="1" dirty="0" err="1"/>
                        <a:t>SignExt</a:t>
                      </a:r>
                      <a:r>
                        <a:rPr lang="en-US" altLang="zh-CN" sz="1200" b="1" dirty="0"/>
                        <a:t>(</a:t>
                      </a:r>
                      <a:r>
                        <a:rPr lang="en-US" altLang="zh-CN" sz="1200" b="1" dirty="0" err="1"/>
                        <a:t>imm</a:t>
                      </a:r>
                      <a:r>
                        <a:rPr lang="en-US" altLang="zh-CN" sz="1200" b="1" dirty="0"/>
                        <a:t>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立即数加法指令，不考虑溢出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05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7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err="1"/>
                        <a:t>slt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 err="1"/>
                        <a:t>rd,rs,rt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R[</a:t>
                      </a:r>
                      <a:r>
                        <a:rPr lang="en-US" altLang="zh-CN" sz="1200" b="1" dirty="0" err="1"/>
                        <a:t>rd</a:t>
                      </a:r>
                      <a:r>
                        <a:rPr lang="en-US" altLang="zh-CN" sz="1200" b="1" dirty="0"/>
                        <a:t>] &lt;- (R[</a:t>
                      </a:r>
                      <a:r>
                        <a:rPr lang="en-US" altLang="zh-CN" sz="1200" b="1" dirty="0" err="1"/>
                        <a:t>rs</a:t>
                      </a:r>
                      <a:r>
                        <a:rPr lang="en-US" altLang="zh-CN" sz="1200" b="1" dirty="0"/>
                        <a:t>] &lt; R[rt]) ? 1:0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/>
                        <a:t>小于置</a:t>
                      </a:r>
                      <a:r>
                        <a:rPr lang="en-US" altLang="zh-CN" sz="1200" b="1" dirty="0"/>
                        <a:t>1</a:t>
                      </a:r>
                      <a:r>
                        <a:rPr lang="zh-CN" altLang="en-US" sz="1200" b="1" dirty="0"/>
                        <a:t>指令，有符号数比较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3149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8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err="1"/>
                        <a:t>syscall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系统调用指令，用于停机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系统调用指令，用于停机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294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0590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ED40C47-CD29-4975-8F80-4222D1CFF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3380"/>
            <a:ext cx="10515600" cy="6484620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）多周期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处理器（微程序控制器）的</a:t>
            </a:r>
            <a:r>
              <a:rPr lang="zh-CN" altLang="en-US" sz="2000" b="1" dirty="0">
                <a:solidFill>
                  <a:srgbClr val="FF0000"/>
                </a:solidFill>
              </a:rPr>
              <a:t>数据通路</a:t>
            </a:r>
            <a:endParaRPr lang="en-US" altLang="zh-CN" sz="2000" b="1" dirty="0"/>
          </a:p>
          <a:p>
            <a:pPr lvl="1"/>
            <a:endParaRPr lang="en-US" altLang="zh-CN" sz="1600" b="1" dirty="0">
              <a:solidFill>
                <a:srgbClr val="FF0000"/>
              </a:solidFill>
            </a:endParaRPr>
          </a:p>
          <a:p>
            <a:pPr lvl="1"/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87333D-6C3D-B35E-8514-436B5C170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68" y="2911520"/>
            <a:ext cx="482625" cy="2921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238A72-48E7-AD60-3C4A-183FD5804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965" y="1108763"/>
            <a:ext cx="8435644" cy="542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912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5C79F52-66E6-242B-0381-4A2E4E4650CF}"/>
              </a:ext>
            </a:extLst>
          </p:cNvPr>
          <p:cNvSpPr txBox="1"/>
          <p:nvPr/>
        </p:nvSpPr>
        <p:spPr>
          <a:xfrm>
            <a:off x="3657599" y="388716"/>
            <a:ext cx="3087665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800" b="1" dirty="0"/>
              <a:t>微程序控制器（下址字段法）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B061C8-C4AD-D95D-C550-CC3A3879D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72" y="995856"/>
            <a:ext cx="7232426" cy="547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91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2127148F-66E2-D012-6571-05C4F3DFE10D}"/>
              </a:ext>
            </a:extLst>
          </p:cNvPr>
          <p:cNvSpPr txBox="1"/>
          <p:nvPr/>
        </p:nvSpPr>
        <p:spPr>
          <a:xfrm>
            <a:off x="4678606" y="268891"/>
            <a:ext cx="156966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地址转移逻辑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121DF80-EFC0-94AA-8741-1775618516EA}"/>
              </a:ext>
            </a:extLst>
          </p:cNvPr>
          <p:cNvSpPr txBox="1"/>
          <p:nvPr/>
        </p:nvSpPr>
        <p:spPr>
          <a:xfrm>
            <a:off x="3665052" y="4128390"/>
            <a:ext cx="4151190" cy="19389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输入：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个指令的译码信号      输出：微程序入口地址</a:t>
            </a:r>
            <a:endParaRPr lang="en-US" altLang="zh-CN" sz="1200" b="1" dirty="0"/>
          </a:p>
          <a:p>
            <a:endParaRPr lang="en-US" altLang="zh-CN" sz="1200" b="1" dirty="0"/>
          </a:p>
          <a:p>
            <a:endParaRPr lang="en-US" altLang="zh-CN" sz="1200" b="1" dirty="0"/>
          </a:p>
          <a:p>
            <a:r>
              <a:rPr lang="en-US" altLang="zh-CN" sz="1200" b="1" dirty="0"/>
              <a:t>LW=1                	</a:t>
            </a:r>
            <a:r>
              <a:rPr lang="zh-CN" altLang="en-US" sz="1200" b="1" dirty="0"/>
              <a:t>微程序入口地址</a:t>
            </a:r>
            <a:r>
              <a:rPr lang="en-US" altLang="zh-CN" sz="1200" b="1" dirty="0"/>
              <a:t>=2                    </a:t>
            </a:r>
          </a:p>
          <a:p>
            <a:r>
              <a:rPr lang="en-US" altLang="zh-CN" sz="1200" b="1" dirty="0"/>
              <a:t>SW=1  		</a:t>
            </a:r>
            <a:r>
              <a:rPr lang="zh-CN" altLang="en-US" sz="1200" b="1" dirty="0"/>
              <a:t>微程序入口地址</a:t>
            </a:r>
            <a:r>
              <a:rPr lang="en-US" altLang="zh-CN" sz="1200" b="1" dirty="0"/>
              <a:t>=5</a:t>
            </a:r>
          </a:p>
          <a:p>
            <a:r>
              <a:rPr lang="en-US" altLang="zh-CN" sz="1200" b="1" dirty="0"/>
              <a:t>BEQ=1 		</a:t>
            </a:r>
            <a:r>
              <a:rPr lang="zh-CN" altLang="en-US" sz="1200" b="1" dirty="0"/>
              <a:t>微程序入口地址</a:t>
            </a:r>
            <a:r>
              <a:rPr lang="en-US" altLang="zh-CN" sz="1200" b="1" dirty="0"/>
              <a:t>=7</a:t>
            </a:r>
          </a:p>
          <a:p>
            <a:r>
              <a:rPr lang="en-US" altLang="zh-CN" sz="1200" b="1" dirty="0"/>
              <a:t>BNE=1                                </a:t>
            </a:r>
            <a:r>
              <a:rPr lang="zh-CN" altLang="en-US" sz="1200" b="1" dirty="0"/>
              <a:t>微程序入口地址</a:t>
            </a:r>
            <a:r>
              <a:rPr lang="en-US" altLang="zh-CN" sz="1200" b="1" dirty="0"/>
              <a:t>=8</a:t>
            </a:r>
          </a:p>
          <a:p>
            <a:r>
              <a:rPr lang="en-US" altLang="zh-CN" sz="1200" b="1" dirty="0"/>
              <a:t>RTYPE=1                             </a:t>
            </a:r>
            <a:r>
              <a:rPr lang="zh-CN" altLang="en-US" sz="1200" b="1" dirty="0"/>
              <a:t>微程序入口地址</a:t>
            </a:r>
            <a:r>
              <a:rPr lang="en-US" altLang="zh-CN" sz="1200" b="1" dirty="0"/>
              <a:t>=9</a:t>
            </a:r>
          </a:p>
          <a:p>
            <a:r>
              <a:rPr lang="en-US" altLang="zh-CN" sz="1200" b="1" dirty="0"/>
              <a:t>ADDI=1 		</a:t>
            </a:r>
            <a:r>
              <a:rPr lang="zh-CN" altLang="en-US" sz="1200" b="1" dirty="0"/>
              <a:t>微程序入口地址</a:t>
            </a:r>
            <a:r>
              <a:rPr lang="en-US" altLang="zh-CN" sz="1200" b="1" dirty="0"/>
              <a:t>=11</a:t>
            </a:r>
          </a:p>
          <a:p>
            <a:r>
              <a:rPr lang="en-US" altLang="zh-CN" sz="1200" b="1" dirty="0"/>
              <a:t>SYSCALL=1 		</a:t>
            </a:r>
            <a:r>
              <a:rPr lang="zh-CN" altLang="en-US" sz="1200" b="1" dirty="0"/>
              <a:t>微程序入口地址</a:t>
            </a:r>
            <a:r>
              <a:rPr lang="en-US" altLang="zh-CN" sz="1200" b="1" dirty="0"/>
              <a:t>=13 </a:t>
            </a:r>
            <a:endParaRPr lang="zh-CN" altLang="en-US" sz="12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87C7AF-F9C6-0940-7355-2A6AF7840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47" y="638223"/>
            <a:ext cx="2409731" cy="29543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195BDE-911D-D660-C583-D8F18E672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19" y="1067180"/>
            <a:ext cx="5779892" cy="276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13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BBF725B-FB6A-EA0E-025D-3BEA04B3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174" y="1334457"/>
            <a:ext cx="1233029" cy="48877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3FA8BD4-276D-18B2-4F8B-D643F149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781" y="4910584"/>
            <a:ext cx="4361842" cy="12025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7E9FEF9-2F99-1515-4D56-308B22D70725}"/>
              </a:ext>
            </a:extLst>
          </p:cNvPr>
          <p:cNvSpPr txBox="1"/>
          <p:nvPr/>
        </p:nvSpPr>
        <p:spPr>
          <a:xfrm>
            <a:off x="5966441" y="5852887"/>
            <a:ext cx="203132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控制存储器的内容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C4CFFD-7401-E592-64A4-2C28AAFE7E7E}"/>
              </a:ext>
            </a:extLst>
          </p:cNvPr>
          <p:cNvSpPr txBox="1"/>
          <p:nvPr/>
        </p:nvSpPr>
        <p:spPr>
          <a:xfrm>
            <a:off x="2391455" y="2933753"/>
            <a:ext cx="1233030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微程序</a:t>
            </a:r>
            <a:endParaRPr lang="en-US" altLang="zh-CN" sz="1600" b="1" dirty="0"/>
          </a:p>
          <a:p>
            <a:pPr algn="ctr"/>
            <a:endParaRPr lang="en-US" altLang="zh-CN" sz="1600" b="1" dirty="0"/>
          </a:p>
          <a:p>
            <a:pPr algn="ctr"/>
            <a:r>
              <a:rPr lang="en-US" altLang="zh-CN" sz="1600" b="1" dirty="0"/>
              <a:t>14</a:t>
            </a:r>
            <a:r>
              <a:rPr lang="zh-CN" altLang="en-US" sz="1600" b="1" dirty="0"/>
              <a:t>条微指令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DB4A11-98B7-ADF5-8351-9A1DF7F61C08}"/>
              </a:ext>
            </a:extLst>
          </p:cNvPr>
          <p:cNvSpPr txBox="1"/>
          <p:nvPr/>
        </p:nvSpPr>
        <p:spPr>
          <a:xfrm>
            <a:off x="5486019" y="375581"/>
            <a:ext cx="8771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微程序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67BB2D-6E53-0D06-E3C8-D2F413EE8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019" y="1067180"/>
            <a:ext cx="5779892" cy="276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792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7805A66-8FA0-D267-8574-0E5339086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80" y="1258865"/>
            <a:ext cx="4767935" cy="40083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E164ED-5253-A0D3-C081-2F07E29D4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9" y="1043018"/>
            <a:ext cx="3948693" cy="531334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47607E3-7A38-F32D-3DB9-940443BE5CD5}"/>
              </a:ext>
            </a:extLst>
          </p:cNvPr>
          <p:cNvSpPr txBox="1"/>
          <p:nvPr/>
        </p:nvSpPr>
        <p:spPr>
          <a:xfrm>
            <a:off x="1974830" y="541588"/>
            <a:ext cx="61427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ALU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D406ED-45F8-55CC-9D32-B8506DB6EEED}"/>
              </a:ext>
            </a:extLst>
          </p:cNvPr>
          <p:cNvSpPr txBox="1"/>
          <p:nvPr/>
        </p:nvSpPr>
        <p:spPr>
          <a:xfrm>
            <a:off x="8049957" y="541588"/>
            <a:ext cx="110799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寄存器堆</a:t>
            </a:r>
          </a:p>
        </p:txBody>
      </p:sp>
    </p:spTree>
    <p:extLst>
      <p:ext uri="{BB962C8B-B14F-4D97-AF65-F5344CB8AC3E}">
        <p14:creationId xmlns:p14="http://schemas.microsoft.com/office/powerpoint/2010/main" val="160455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8703FEA-15B0-D185-FC0A-76F51DEE8D6A}"/>
              </a:ext>
            </a:extLst>
          </p:cNvPr>
          <p:cNvSpPr txBox="1"/>
          <p:nvPr/>
        </p:nvSpPr>
        <p:spPr>
          <a:xfrm>
            <a:off x="3820438" y="2724411"/>
            <a:ext cx="1399742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参考教材的图</a:t>
            </a:r>
            <a:r>
              <a:rPr lang="en-US" altLang="zh-CN" sz="1200" b="1" dirty="0"/>
              <a:t>6.42</a:t>
            </a:r>
            <a:endParaRPr lang="zh-CN" altLang="en-US" sz="12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280B93-8B77-92C7-2042-FFB6B4AA0DD7}"/>
              </a:ext>
            </a:extLst>
          </p:cNvPr>
          <p:cNvSpPr txBox="1"/>
          <p:nvPr/>
        </p:nvSpPr>
        <p:spPr>
          <a:xfrm>
            <a:off x="7054241" y="4480143"/>
            <a:ext cx="1399742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参考教材的图</a:t>
            </a:r>
            <a:r>
              <a:rPr lang="en-US" altLang="zh-CN" sz="1200" b="1" dirty="0"/>
              <a:t>6.43</a:t>
            </a:r>
            <a:endParaRPr lang="zh-CN" altLang="en-US" sz="12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8358AE-4014-43D3-60D0-177D70A60A7F}"/>
              </a:ext>
            </a:extLst>
          </p:cNvPr>
          <p:cNvSpPr txBox="1"/>
          <p:nvPr/>
        </p:nvSpPr>
        <p:spPr>
          <a:xfrm>
            <a:off x="2848105" y="179750"/>
            <a:ext cx="4473357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800" b="1" dirty="0"/>
              <a:t>硬布线控制器（三级时序、变长指令周期）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6628BB-7740-A572-8D62-C8002914E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88" y="1089406"/>
            <a:ext cx="10526038" cy="558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978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20CA8-0905-4ABF-8027-6F54E4BCC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0498"/>
            <a:ext cx="10515600" cy="5934246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）在多周期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处理器（微程序控制器）的数据通路上</a:t>
            </a:r>
            <a:r>
              <a:rPr lang="zh-CN" altLang="en-US" sz="2000" b="1" dirty="0">
                <a:solidFill>
                  <a:srgbClr val="FF0000"/>
                </a:solidFill>
              </a:rPr>
              <a:t>运行程序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65AD45-68FB-286B-A1C1-0874E6B5A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81" y="1881217"/>
            <a:ext cx="2444865" cy="254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596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ECFCDB-6677-4694-8D0C-9DFB3AAA2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9808"/>
            <a:ext cx="10515600" cy="4844482"/>
          </a:xfrm>
        </p:spPr>
        <p:txBody>
          <a:bodyPr>
            <a:normAutofit/>
          </a:bodyPr>
          <a:lstStyle/>
          <a:p>
            <a:pPr lvl="2"/>
            <a:endParaRPr lang="en-US" altLang="zh-CN" sz="1600" b="1" dirty="0"/>
          </a:p>
          <a:p>
            <a:r>
              <a:rPr lang="zh-CN" altLang="en-US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）请分析多周期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处理器（微程序控制器）的</a:t>
            </a:r>
            <a:r>
              <a:rPr lang="zh-CN" altLang="en-US" sz="2000" b="1" dirty="0">
                <a:solidFill>
                  <a:srgbClr val="FF0000"/>
                </a:solidFill>
              </a:rPr>
              <a:t>电路原理：</a:t>
            </a:r>
            <a:endParaRPr lang="en-US" altLang="zh-CN" sz="2000" b="1" dirty="0"/>
          </a:p>
          <a:p>
            <a:pPr lvl="2"/>
            <a:endParaRPr lang="en-US" altLang="zh-CN" sz="1400" b="1" dirty="0"/>
          </a:p>
          <a:p>
            <a:pPr lvl="2"/>
            <a:r>
              <a:rPr lang="zh-CN" altLang="en-US" sz="1400" b="1" dirty="0"/>
              <a:t>包括：数据通路、微程序控制器、地址转移逻辑、控制存储器中的微程序（</a:t>
            </a:r>
            <a:r>
              <a:rPr lang="en-US" altLang="zh-CN" sz="1400" b="1" dirty="0"/>
              <a:t>14</a:t>
            </a:r>
            <a:r>
              <a:rPr lang="zh-CN" altLang="en-US" sz="1400" b="1" dirty="0"/>
              <a:t>条微指令）。</a:t>
            </a:r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16691098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BFEE4-4F20-F661-3386-BBDF04334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/>
              <a:t>拓展实验</a:t>
            </a:r>
            <a:r>
              <a:rPr lang="en-US" altLang="zh-CN" sz="3600" b="1" dirty="0"/>
              <a:t>3</a:t>
            </a:r>
            <a:r>
              <a:rPr lang="zh-CN" altLang="en-US" sz="3600" b="1" dirty="0"/>
              <a:t>、多周期 </a:t>
            </a:r>
            <a:r>
              <a:rPr lang="en-US" altLang="zh-CN" sz="3600" b="1" dirty="0"/>
              <a:t>MIPS </a:t>
            </a:r>
            <a:r>
              <a:rPr lang="zh-CN" altLang="en-US" sz="3600" b="1" dirty="0"/>
              <a:t>处理器（硬布线控制器）</a:t>
            </a:r>
            <a:br>
              <a:rPr lang="en-US" altLang="zh-CN" sz="3600" b="1" dirty="0"/>
            </a:br>
            <a:r>
              <a:rPr lang="zh-CN" altLang="en-US" sz="3600" b="1" dirty="0"/>
              <a:t>（增加</a:t>
            </a:r>
            <a:r>
              <a:rPr lang="en-US" altLang="zh-CN" sz="3600" b="1" dirty="0"/>
              <a:t>1</a:t>
            </a:r>
            <a:r>
              <a:rPr lang="zh-CN" altLang="en-US" sz="3600" b="1" dirty="0"/>
              <a:t>条</a:t>
            </a:r>
            <a:r>
              <a:rPr lang="en-US" altLang="zh-CN" sz="3600" b="1" dirty="0"/>
              <a:t>j</a:t>
            </a:r>
            <a:r>
              <a:rPr lang="zh-CN" altLang="en-US" sz="3600" b="1" dirty="0"/>
              <a:t>指令）（</a:t>
            </a:r>
            <a:r>
              <a:rPr lang="en-US" altLang="zh-CN" sz="3600" b="1" dirty="0"/>
              <a:t>9</a:t>
            </a:r>
            <a:r>
              <a:rPr lang="zh-CN" altLang="en-US" sz="3600" b="1" dirty="0"/>
              <a:t>条指令）（设计实验）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B93FC3-18CF-A415-2A51-F51AEEC72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518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前面的多周期 </a:t>
            </a:r>
            <a:r>
              <a:rPr lang="en-US" altLang="zh-CN" sz="1800" b="1" dirty="0"/>
              <a:t>MIPS </a:t>
            </a:r>
            <a:r>
              <a:rPr lang="zh-CN" altLang="en-US" sz="1800" b="1" dirty="0"/>
              <a:t>处理器（硬布线控制器）支持的</a:t>
            </a:r>
            <a:r>
              <a:rPr lang="en-US" altLang="zh-CN" sz="1800" b="1" dirty="0">
                <a:solidFill>
                  <a:srgbClr val="FF0000"/>
                </a:solidFill>
              </a:rPr>
              <a:t>8</a:t>
            </a:r>
            <a:r>
              <a:rPr lang="zh-CN" altLang="en-US" sz="1800" b="1" dirty="0">
                <a:solidFill>
                  <a:srgbClr val="FF0000"/>
                </a:solidFill>
              </a:rPr>
              <a:t>条指令</a:t>
            </a:r>
            <a:r>
              <a:rPr lang="zh-CN" altLang="en-US" sz="1800" b="1" dirty="0"/>
              <a:t>中，没有 </a:t>
            </a:r>
            <a:r>
              <a:rPr lang="en-US" altLang="zh-CN" sz="1800" b="1" dirty="0">
                <a:solidFill>
                  <a:srgbClr val="FF0000"/>
                </a:solidFill>
              </a:rPr>
              <a:t>j </a:t>
            </a:r>
            <a:r>
              <a:rPr lang="zh-CN" altLang="en-US" sz="1800" b="1" dirty="0">
                <a:solidFill>
                  <a:srgbClr val="FF0000"/>
                </a:solidFill>
              </a:rPr>
              <a:t>指令</a:t>
            </a:r>
            <a:r>
              <a:rPr lang="zh-CN" altLang="en-US" sz="1800" b="1" dirty="0"/>
              <a:t>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请参考教材的例</a:t>
            </a:r>
            <a:r>
              <a:rPr lang="en-US" altLang="zh-CN" sz="1800" b="1" dirty="0"/>
              <a:t>6.3</a:t>
            </a:r>
            <a:r>
              <a:rPr lang="zh-CN" altLang="en-US" sz="1800" b="1" dirty="0"/>
              <a:t>，对该多周期 </a:t>
            </a:r>
            <a:r>
              <a:rPr lang="en-US" altLang="zh-CN" sz="1800" b="1" dirty="0"/>
              <a:t>MIPS </a:t>
            </a:r>
            <a:r>
              <a:rPr lang="zh-CN" altLang="en-US" sz="1800" b="1" dirty="0"/>
              <a:t>处理器（硬布线控制器）进行修改，包括修改</a:t>
            </a:r>
            <a:r>
              <a:rPr lang="zh-CN" altLang="en-US" sz="1800" b="1" dirty="0">
                <a:solidFill>
                  <a:srgbClr val="FF0000"/>
                </a:solidFill>
              </a:rPr>
              <a:t>数据通路</a:t>
            </a:r>
            <a:r>
              <a:rPr lang="zh-CN" altLang="en-US" sz="1800" b="1" dirty="0"/>
              <a:t>、</a:t>
            </a:r>
            <a:r>
              <a:rPr lang="zh-CN" altLang="en-US" sz="1800" b="1" dirty="0">
                <a:solidFill>
                  <a:srgbClr val="FF0000"/>
                </a:solidFill>
              </a:rPr>
              <a:t>硬布线控制器、控制器状态机、输出函数</a:t>
            </a:r>
            <a:r>
              <a:rPr lang="zh-CN" altLang="en-US" sz="1800" b="1" dirty="0"/>
              <a:t>，使其支持</a:t>
            </a:r>
            <a:r>
              <a:rPr lang="en-US" altLang="zh-CN" sz="1800" b="1" dirty="0"/>
              <a:t>9</a:t>
            </a:r>
            <a:r>
              <a:rPr lang="zh-CN" altLang="en-US" sz="1800" b="1" dirty="0"/>
              <a:t>条指令（增加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条</a:t>
            </a:r>
            <a:r>
              <a:rPr lang="en-US" altLang="zh-CN" sz="1800" b="1" dirty="0">
                <a:solidFill>
                  <a:srgbClr val="FF0000"/>
                </a:solidFill>
              </a:rPr>
              <a:t>j </a:t>
            </a:r>
            <a:r>
              <a:rPr lang="zh-CN" altLang="en-US" sz="1800" b="1" dirty="0">
                <a:solidFill>
                  <a:srgbClr val="FF0000"/>
                </a:solidFill>
              </a:rPr>
              <a:t>指令</a:t>
            </a:r>
            <a:r>
              <a:rPr lang="zh-CN" altLang="en-US" sz="1800" b="1" dirty="0"/>
              <a:t>），并对新增的</a:t>
            </a:r>
            <a:r>
              <a:rPr lang="en-US" altLang="zh-CN" sz="1800" b="1" dirty="0"/>
              <a:t>j</a:t>
            </a:r>
            <a:r>
              <a:rPr lang="zh-CN" altLang="en-US" sz="1800" b="1" dirty="0"/>
              <a:t>指令进行测试。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2C2BF8-5B3D-B760-965D-6EF9F4636D49}"/>
              </a:ext>
            </a:extLst>
          </p:cNvPr>
          <p:cNvSpPr txBox="1"/>
          <p:nvPr/>
        </p:nvSpPr>
        <p:spPr>
          <a:xfrm>
            <a:off x="2439198" y="4080790"/>
            <a:ext cx="100540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8</a:t>
            </a:r>
            <a:r>
              <a:rPr lang="zh-CN" altLang="en-US" b="1" dirty="0"/>
              <a:t>条指令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611C6D-8390-E63D-F7FF-0AD3EA4D7795}"/>
              </a:ext>
            </a:extLst>
          </p:cNvPr>
          <p:cNvSpPr txBox="1"/>
          <p:nvPr/>
        </p:nvSpPr>
        <p:spPr>
          <a:xfrm>
            <a:off x="8563627" y="4080790"/>
            <a:ext cx="100540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9</a:t>
            </a:r>
            <a:r>
              <a:rPr lang="zh-CN" altLang="en-US" b="1" dirty="0"/>
              <a:t>条指令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397FD50-8287-4CE9-9A6F-0B4044027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7" y="4564579"/>
            <a:ext cx="5431395" cy="21488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DB21D1-9024-E95B-A754-558D5B17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950" y="4617476"/>
            <a:ext cx="4331057" cy="18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628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2ECA84A-CFFF-7D9D-9B60-B0ABFC494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0498"/>
            <a:ext cx="10515600" cy="5934246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请在设计好的多周期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处理器（硬布线控制器）（</a:t>
            </a:r>
            <a:r>
              <a:rPr lang="en-US" altLang="zh-CN" sz="2000" b="1" dirty="0"/>
              <a:t>9</a:t>
            </a:r>
            <a:r>
              <a:rPr lang="zh-CN" altLang="en-US" sz="2000" b="1" dirty="0"/>
              <a:t>条指令）的数据通路上</a:t>
            </a:r>
            <a:r>
              <a:rPr lang="zh-CN" altLang="en-US" sz="2000" b="1" dirty="0">
                <a:solidFill>
                  <a:srgbClr val="FF0000"/>
                </a:solidFill>
              </a:rPr>
              <a:t>运行程序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C01C87-B3E3-6E6B-5C95-BAC573DDA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588" y="2281717"/>
            <a:ext cx="4024354" cy="19716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BCE3E3E-4D3B-14C4-3854-46552C4F2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25" y="1289385"/>
            <a:ext cx="6744515" cy="51822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21726B7-AD9A-2807-D9A1-21E37518E0E2}"/>
              </a:ext>
            </a:extLst>
          </p:cNvPr>
          <p:cNvSpPr txBox="1"/>
          <p:nvPr/>
        </p:nvSpPr>
        <p:spPr>
          <a:xfrm>
            <a:off x="4999374" y="2538252"/>
            <a:ext cx="2191626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排序</a:t>
            </a:r>
            <a:r>
              <a:rPr lang="en-US" altLang="zh-CN" b="1" dirty="0"/>
              <a:t>+</a:t>
            </a:r>
            <a:r>
              <a:rPr lang="zh-CN" altLang="en-US" b="1" dirty="0"/>
              <a:t>求累加和程序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包含</a:t>
            </a:r>
            <a:r>
              <a:rPr lang="en-US" altLang="zh-CN" b="1" dirty="0"/>
              <a:t>9</a:t>
            </a:r>
            <a:r>
              <a:rPr lang="zh-CN" altLang="en-US" b="1" dirty="0"/>
              <a:t>条指令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583160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B93FC3-18CF-A415-2A51-F51AEEC72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b="1" dirty="0"/>
              <a:t>前面的多周期 </a:t>
            </a:r>
            <a:r>
              <a:rPr lang="en-US" altLang="zh-CN" sz="1800" b="1" dirty="0"/>
              <a:t>MIPS </a:t>
            </a:r>
            <a:r>
              <a:rPr lang="zh-CN" altLang="en-US" sz="1800" b="1" dirty="0"/>
              <a:t>处理器（微程序控制器）支持的</a:t>
            </a:r>
            <a:r>
              <a:rPr lang="en-US" altLang="zh-CN" sz="1800" b="1" dirty="0">
                <a:solidFill>
                  <a:srgbClr val="FF0000"/>
                </a:solidFill>
              </a:rPr>
              <a:t>8</a:t>
            </a:r>
            <a:r>
              <a:rPr lang="zh-CN" altLang="en-US" sz="1800" b="1" dirty="0">
                <a:solidFill>
                  <a:srgbClr val="FF0000"/>
                </a:solidFill>
              </a:rPr>
              <a:t>条指令</a:t>
            </a:r>
            <a:r>
              <a:rPr lang="zh-CN" altLang="en-US" sz="1800" b="1" dirty="0"/>
              <a:t>中，没有 </a:t>
            </a:r>
            <a:r>
              <a:rPr lang="en-US" altLang="zh-CN" sz="1800" b="1" dirty="0">
                <a:solidFill>
                  <a:srgbClr val="FF0000"/>
                </a:solidFill>
              </a:rPr>
              <a:t>j </a:t>
            </a:r>
            <a:r>
              <a:rPr lang="zh-CN" altLang="en-US" sz="1800" b="1" dirty="0">
                <a:solidFill>
                  <a:srgbClr val="FF0000"/>
                </a:solidFill>
              </a:rPr>
              <a:t>指令</a:t>
            </a:r>
            <a:r>
              <a:rPr lang="zh-CN" altLang="en-US" sz="1800" b="1" dirty="0"/>
              <a:t>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请参考教材的例</a:t>
            </a:r>
            <a:r>
              <a:rPr lang="en-US" altLang="zh-CN" sz="1800" b="1" dirty="0"/>
              <a:t>6.3</a:t>
            </a:r>
            <a:r>
              <a:rPr lang="zh-CN" altLang="en-US" sz="1800" b="1" dirty="0"/>
              <a:t>，对该多周期 </a:t>
            </a:r>
            <a:r>
              <a:rPr lang="en-US" altLang="zh-CN" sz="1800" b="1" dirty="0"/>
              <a:t>MIPS </a:t>
            </a:r>
            <a:r>
              <a:rPr lang="zh-CN" altLang="en-US" sz="1800" b="1" dirty="0"/>
              <a:t>处理器（微程序控制器）进行修改，包括修改</a:t>
            </a:r>
            <a:r>
              <a:rPr lang="zh-CN" altLang="en-US" sz="1800" b="1" dirty="0">
                <a:solidFill>
                  <a:srgbClr val="FF0000"/>
                </a:solidFill>
              </a:rPr>
              <a:t>数据通路</a:t>
            </a:r>
            <a:r>
              <a:rPr lang="zh-CN" altLang="en-US" sz="1800" b="1" dirty="0"/>
              <a:t>、</a:t>
            </a:r>
            <a:r>
              <a:rPr lang="zh-CN" altLang="en-US" sz="1800" b="1" dirty="0">
                <a:solidFill>
                  <a:srgbClr val="FF0000"/>
                </a:solidFill>
              </a:rPr>
              <a:t>微程序控制器、地址转移逻辑、微程序</a:t>
            </a:r>
            <a:r>
              <a:rPr lang="zh-CN" altLang="en-US" sz="1800" b="1" dirty="0"/>
              <a:t>，使其支持</a:t>
            </a:r>
            <a:r>
              <a:rPr lang="en-US" altLang="zh-CN" sz="1800" b="1" dirty="0"/>
              <a:t>9</a:t>
            </a:r>
            <a:r>
              <a:rPr lang="zh-CN" altLang="en-US" sz="1800" b="1" dirty="0"/>
              <a:t>条指令（增加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条</a:t>
            </a:r>
            <a:r>
              <a:rPr lang="en-US" altLang="zh-CN" sz="1800" b="1" dirty="0">
                <a:solidFill>
                  <a:srgbClr val="FF0000"/>
                </a:solidFill>
              </a:rPr>
              <a:t>j </a:t>
            </a:r>
            <a:r>
              <a:rPr lang="zh-CN" altLang="en-US" sz="1800" b="1" dirty="0">
                <a:solidFill>
                  <a:srgbClr val="FF0000"/>
                </a:solidFill>
              </a:rPr>
              <a:t>指令</a:t>
            </a:r>
            <a:r>
              <a:rPr lang="zh-CN" altLang="en-US" sz="1800" b="1" dirty="0"/>
              <a:t>），并对新增的</a:t>
            </a:r>
            <a:r>
              <a:rPr lang="en-US" altLang="zh-CN" sz="1800" b="1" dirty="0"/>
              <a:t>j</a:t>
            </a:r>
            <a:r>
              <a:rPr lang="zh-CN" altLang="en-US" sz="1800" b="1" dirty="0"/>
              <a:t>指令进行测试。</a:t>
            </a:r>
            <a:endParaRPr lang="zh-CN" altLang="en-US" sz="1800" dirty="0">
              <a:solidFill>
                <a:srgbClr val="FF0000"/>
              </a:solidFill>
            </a:endParaRPr>
          </a:p>
          <a:p>
            <a:endParaRPr lang="en-US" altLang="zh-CN" sz="1800" b="1" dirty="0"/>
          </a:p>
          <a:p>
            <a:endParaRPr lang="en-US" altLang="zh-CN" sz="1800" b="1" dirty="0">
              <a:solidFill>
                <a:srgbClr val="FF0000"/>
              </a:solidFill>
            </a:endParaRPr>
          </a:p>
          <a:p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2C2BF8-5B3D-B760-965D-6EF9F4636D49}"/>
              </a:ext>
            </a:extLst>
          </p:cNvPr>
          <p:cNvSpPr txBox="1"/>
          <p:nvPr/>
        </p:nvSpPr>
        <p:spPr>
          <a:xfrm>
            <a:off x="2439198" y="4080790"/>
            <a:ext cx="100540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8</a:t>
            </a:r>
            <a:r>
              <a:rPr lang="zh-CN" altLang="en-US" b="1" dirty="0"/>
              <a:t>条指令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611C6D-8390-E63D-F7FF-0AD3EA4D7795}"/>
              </a:ext>
            </a:extLst>
          </p:cNvPr>
          <p:cNvSpPr txBox="1"/>
          <p:nvPr/>
        </p:nvSpPr>
        <p:spPr>
          <a:xfrm>
            <a:off x="8563627" y="4080790"/>
            <a:ext cx="100540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9</a:t>
            </a:r>
            <a:r>
              <a:rPr lang="zh-CN" altLang="en-US" b="1" dirty="0"/>
              <a:t>条指令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397FD50-8287-4CE9-9A6F-0B4044027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7" y="4564579"/>
            <a:ext cx="5431395" cy="21488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DB21D1-9024-E95B-A754-558D5B17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950" y="4617476"/>
            <a:ext cx="4331057" cy="182770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20842AB1-0AAC-3F02-0CD4-540335B9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/>
              <a:t>拓展实验</a:t>
            </a:r>
            <a:r>
              <a:rPr lang="en-US" altLang="zh-CN" sz="3600" b="1" dirty="0"/>
              <a:t>4</a:t>
            </a:r>
            <a:r>
              <a:rPr lang="zh-CN" altLang="en-US" sz="3600" b="1" dirty="0"/>
              <a:t>、多周期 </a:t>
            </a:r>
            <a:r>
              <a:rPr lang="en-US" altLang="zh-CN" sz="3600" b="1" dirty="0"/>
              <a:t>MIPS </a:t>
            </a:r>
            <a:r>
              <a:rPr lang="zh-CN" altLang="en-US" sz="3600" b="1" dirty="0"/>
              <a:t>处理器（微程序控制器）</a:t>
            </a:r>
            <a:br>
              <a:rPr lang="en-US" altLang="zh-CN" sz="3600" b="1" dirty="0"/>
            </a:br>
            <a:r>
              <a:rPr lang="zh-CN" altLang="en-US" sz="3600" b="1" dirty="0"/>
              <a:t>（增加</a:t>
            </a:r>
            <a:r>
              <a:rPr lang="en-US" altLang="zh-CN" sz="3600" b="1" dirty="0"/>
              <a:t>1</a:t>
            </a:r>
            <a:r>
              <a:rPr lang="zh-CN" altLang="en-US" sz="3600" b="1" dirty="0"/>
              <a:t>条</a:t>
            </a:r>
            <a:r>
              <a:rPr lang="en-US" altLang="zh-CN" sz="3600" b="1" dirty="0"/>
              <a:t>j</a:t>
            </a:r>
            <a:r>
              <a:rPr lang="zh-CN" altLang="en-US" sz="3600" b="1" dirty="0"/>
              <a:t>指令）（</a:t>
            </a:r>
            <a:r>
              <a:rPr lang="en-US" altLang="zh-CN" sz="3600" b="1" dirty="0"/>
              <a:t>9</a:t>
            </a:r>
            <a:r>
              <a:rPr lang="zh-CN" altLang="en-US" sz="3600" b="1" dirty="0"/>
              <a:t>条指令）（设计实验）</a:t>
            </a:r>
          </a:p>
        </p:txBody>
      </p:sp>
    </p:spTree>
    <p:extLst>
      <p:ext uri="{BB962C8B-B14F-4D97-AF65-F5344CB8AC3E}">
        <p14:creationId xmlns:p14="http://schemas.microsoft.com/office/powerpoint/2010/main" val="3226271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2ECA84A-CFFF-7D9D-9B60-B0ABFC494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0498"/>
            <a:ext cx="10515600" cy="5934246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请在设计好的多周期 </a:t>
            </a:r>
            <a:r>
              <a:rPr lang="en-US" altLang="zh-CN" sz="2000" b="1" dirty="0"/>
              <a:t>MIPS </a:t>
            </a:r>
            <a:r>
              <a:rPr lang="zh-CN" altLang="en-US" sz="2000" b="1" dirty="0"/>
              <a:t>处理器（微程序控制器）（</a:t>
            </a:r>
            <a:r>
              <a:rPr lang="en-US" altLang="zh-CN" sz="2000" b="1" dirty="0"/>
              <a:t>9</a:t>
            </a:r>
            <a:r>
              <a:rPr lang="zh-CN" altLang="en-US" sz="2000" b="1" dirty="0"/>
              <a:t>条指令）的数据通路上</a:t>
            </a:r>
            <a:r>
              <a:rPr lang="zh-CN" altLang="en-US" sz="2000" b="1" dirty="0">
                <a:solidFill>
                  <a:srgbClr val="FF0000"/>
                </a:solidFill>
              </a:rPr>
              <a:t>运行程序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C01C87-B3E3-6E6B-5C95-BAC573DDA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588" y="2281717"/>
            <a:ext cx="4024354" cy="19716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BCE3E3E-4D3B-14C4-3854-46552C4F2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25" y="1289385"/>
            <a:ext cx="6744515" cy="51822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21726B7-AD9A-2807-D9A1-21E37518E0E2}"/>
              </a:ext>
            </a:extLst>
          </p:cNvPr>
          <p:cNvSpPr txBox="1"/>
          <p:nvPr/>
        </p:nvSpPr>
        <p:spPr>
          <a:xfrm>
            <a:off x="4999374" y="2538252"/>
            <a:ext cx="2191626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排序</a:t>
            </a:r>
            <a:r>
              <a:rPr lang="en-US" altLang="zh-CN" b="1" dirty="0"/>
              <a:t>+</a:t>
            </a:r>
            <a:r>
              <a:rPr lang="zh-CN" altLang="en-US" b="1" dirty="0"/>
              <a:t>求累加和程序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包含</a:t>
            </a:r>
            <a:r>
              <a:rPr lang="en-US" altLang="zh-CN" b="1" dirty="0"/>
              <a:t>9</a:t>
            </a:r>
            <a:r>
              <a:rPr lang="zh-CN" altLang="en-US" b="1" dirty="0"/>
              <a:t>条指令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851430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48315</TotalTime>
  <Words>7493</Words>
  <Application>Microsoft Office PowerPoint</Application>
  <PresentationFormat>宽屏</PresentationFormat>
  <Paragraphs>881</Paragraphs>
  <Slides>95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101" baseType="lpstr">
      <vt:lpstr>等线</vt:lpstr>
      <vt:lpstr>等线 Light</vt:lpstr>
      <vt:lpstr>黑体</vt:lpstr>
      <vt:lpstr>Arial</vt:lpstr>
      <vt:lpstr>Calibri</vt:lpstr>
      <vt:lpstr>Office 主题​​</vt:lpstr>
      <vt:lpstr>《计算机组成原理实验》 （第五次）</vt:lpstr>
      <vt:lpstr>目录</vt:lpstr>
      <vt:lpstr>实验要求</vt:lpstr>
      <vt:lpstr>实验报告文件提交要求</vt:lpstr>
      <vt:lpstr>一、验证实验</vt:lpstr>
      <vt:lpstr>验证实验1、单总线结构 MIPS 处理器（硬布线控制器） （5条指令）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验证实验2、单总线结构 MIPS 处理器（微程序控制器） （5条指令）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验证实验3、单周期 MIPS 处理器（硬布线控制器） （24条指令）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验证实验4、单周期 RISC-V 处理器（硬布线控制器） （9条指令）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二、设计实验</vt:lpstr>
      <vt:lpstr>设计实验1、单总线结构 MIPS 处理器（微程序控制器） （增加1条add指令）（6条指令）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设计实验2、单总线结构 MIPS 处理器（微程序控制器） （再增加1条j指令）（7条指令）</vt:lpstr>
      <vt:lpstr>PowerPoint 演示文稿</vt:lpstr>
      <vt:lpstr>PowerPoint 演示文稿</vt:lpstr>
      <vt:lpstr>PowerPoint 演示文稿</vt:lpstr>
      <vt:lpstr>三、挑战性实验</vt:lpstr>
      <vt:lpstr>挑战性实验1、单总线结构 MIPS 处理器（硬布线控制器）（增加1条add指令）（6条指令）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挑战性实验2、单总线结构 MIPS 处理器（硬布线控制器）（再增加1条j指令）（7条指令）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三、拓展实验</vt:lpstr>
      <vt:lpstr>拓展实验1、多周期 MIPS 处理器（硬布线控制器） （8条指令）（验证实验）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拓展实验2、多周期 MIPS 处理器（微程序控制器） （8条指令）（验证实验）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拓展实验3、多周期 MIPS 处理器（硬布线控制器） （增加1条j指令）（9条指令）（设计实验）</vt:lpstr>
      <vt:lpstr>PowerPoint 演示文稿</vt:lpstr>
      <vt:lpstr>拓展实验4、多周期 MIPS 处理器（微程序控制器） （增加1条j指令）（9条指令）（设计实验）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《计算机组成原理实践教程 ——从逻辑门到CPU》</dc:title>
  <dc:creator>Zeng Wenhua</dc:creator>
  <cp:lastModifiedBy>AaaZ ^_^</cp:lastModifiedBy>
  <cp:revision>276</cp:revision>
  <dcterms:created xsi:type="dcterms:W3CDTF">2021-07-24T09:28:20Z</dcterms:created>
  <dcterms:modified xsi:type="dcterms:W3CDTF">2023-05-19T05:18:40Z</dcterms:modified>
</cp:coreProperties>
</file>